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72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7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03030"/>
    <a:srgbClr val="4040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830"/>
  </p:normalViewPr>
  <p:slideViewPr>
    <p:cSldViewPr snapToGrid="0" snapToObjects="1">
      <p:cViewPr>
        <p:scale>
          <a:sx n="89" d="100"/>
          <a:sy n="89" d="100"/>
        </p:scale>
        <p:origin x="768" y="864"/>
      </p:cViewPr>
      <p:guideLst/>
    </p:cSldViewPr>
  </p:slideViewPr>
  <p:notesTextViewPr>
    <p:cViewPr>
      <p:scale>
        <a:sx n="45" d="100"/>
        <a:sy n="4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tanishqa/Downloads/Book%202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tanishqa/Downloads/Book%202.xlsx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tanishqa/Downloads/Book%202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tanishqa/Product-Management/Book1(AutoRecovered)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tanishqa/Downloads/Book%202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tanishqa/Downloads/Book%202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tanishqa/Downloads/Book%202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tanishqa/Downloads/Book%202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tanishqa/Downloads/Book%202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tanishqa/Downloads/Book%202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ck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Number of existing students 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Sheet1!$B$1:$J$1</c:f>
              <c:strCache>
                <c:ptCount val="9"/>
                <c:pt idx="0">
                  <c:v>May</c:v>
                </c:pt>
                <c:pt idx="1">
                  <c:v>June</c:v>
                </c:pt>
                <c:pt idx="2">
                  <c:v>July</c:v>
                </c:pt>
                <c:pt idx="3">
                  <c:v>August</c:v>
                </c:pt>
                <c:pt idx="4">
                  <c:v>Sept</c:v>
                </c:pt>
                <c:pt idx="5">
                  <c:v>Oct</c:v>
                </c:pt>
                <c:pt idx="6">
                  <c:v>Nov</c:v>
                </c:pt>
                <c:pt idx="7">
                  <c:v>Dec</c:v>
                </c:pt>
                <c:pt idx="8">
                  <c:v>Jan</c:v>
                </c:pt>
              </c:strCache>
            </c:strRef>
          </c:cat>
          <c:val>
            <c:numRef>
              <c:f>Sheet1!$B$2:$J$2</c:f>
              <c:numCache>
                <c:formatCode>General</c:formatCode>
                <c:ptCount val="9"/>
                <c:pt idx="0">
                  <c:v>0</c:v>
                </c:pt>
                <c:pt idx="1">
                  <c:v>4</c:v>
                </c:pt>
                <c:pt idx="2">
                  <c:v>23</c:v>
                </c:pt>
                <c:pt idx="3">
                  <c:v>36</c:v>
                </c:pt>
                <c:pt idx="4">
                  <c:v>40</c:v>
                </c:pt>
                <c:pt idx="5">
                  <c:v>42</c:v>
                </c:pt>
                <c:pt idx="6">
                  <c:v>34</c:v>
                </c:pt>
                <c:pt idx="7">
                  <c:v>29</c:v>
                </c:pt>
                <c:pt idx="8">
                  <c:v>34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B37-F042-B711-32D78B298DA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37713280"/>
        <c:axId val="237984032"/>
      </c:lineChart>
      <c:catAx>
        <c:axId val="2377132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37984032"/>
        <c:crosses val="autoZero"/>
        <c:auto val="1"/>
        <c:lblAlgn val="ctr"/>
        <c:lblOffset val="100"/>
        <c:noMultiLvlLbl val="0"/>
      </c:catAx>
      <c:valAx>
        <c:axId val="2379840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377132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/>
              <a:t>Contrast</a:t>
            </a:r>
            <a:r>
              <a:rPr lang="en-GB" baseline="0"/>
              <a:t> of Hours Spent by 1:10 teachers</a:t>
            </a:r>
            <a:endParaRPr lang="en-GB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Sheet2!$B$40:$C$40</c:f>
              <c:numCache>
                <c:formatCode>General</c:formatCode>
                <c:ptCount val="2"/>
                <c:pt idx="0">
                  <c:v>1</c:v>
                </c:pt>
                <c:pt idx="1">
                  <c:v>40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D9A-C441-AB53-F3933194B7C3}"/>
            </c:ext>
          </c:extLst>
        </c:ser>
        <c:ser>
          <c:idx val="1"/>
          <c:order val="1"/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Sheet2!$B$41:$C$41</c:f>
              <c:numCache>
                <c:formatCode>General</c:formatCode>
                <c:ptCount val="2"/>
                <c:pt idx="0">
                  <c:v>10</c:v>
                </c:pt>
                <c:pt idx="1">
                  <c:v>400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D9A-C441-AB53-F3933194B7C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92219136"/>
        <c:axId val="286686752"/>
      </c:lineChart>
      <c:catAx>
        <c:axId val="29221913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/>
                  <a:t>Number</a:t>
                </a:r>
                <a:r>
                  <a:rPr lang="en-GB" baseline="0"/>
                  <a:t> of teachers</a:t>
                </a:r>
                <a:endParaRPr lang="en-GB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6686752"/>
        <c:crosses val="autoZero"/>
        <c:auto val="1"/>
        <c:lblAlgn val="ctr"/>
        <c:lblOffset val="100"/>
        <c:noMultiLvlLbl val="0"/>
      </c:catAx>
      <c:valAx>
        <c:axId val="2866867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dirty="0"/>
                  <a:t>No. of hours  in a week</a:t>
                </a:r>
              </a:p>
            </c:rich>
          </c:tx>
          <c:layout>
            <c:manualLayout>
              <c:xMode val="edge"/>
              <c:yMode val="edge"/>
              <c:x val="3.9647030743902599E-2"/>
              <c:y val="0.2022320168778639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922191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/>
              <a:t>Contrast</a:t>
            </a:r>
            <a:r>
              <a:rPr lang="en-GB" baseline="0"/>
              <a:t> of Hours Spent by 1:10 teachers</a:t>
            </a:r>
            <a:endParaRPr lang="en-GB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Sheet2!$B$40:$C$40</c:f>
              <c:numCache>
                <c:formatCode>General</c:formatCode>
                <c:ptCount val="2"/>
                <c:pt idx="0">
                  <c:v>1</c:v>
                </c:pt>
                <c:pt idx="1">
                  <c:v>40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833A-8C41-9B98-840185A8856D}"/>
            </c:ext>
          </c:extLst>
        </c:ser>
        <c:ser>
          <c:idx val="1"/>
          <c:order val="1"/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Sheet2!$B$41:$C$41</c:f>
              <c:numCache>
                <c:formatCode>General</c:formatCode>
                <c:ptCount val="2"/>
                <c:pt idx="0">
                  <c:v>10</c:v>
                </c:pt>
                <c:pt idx="1">
                  <c:v>400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833A-8C41-9B98-840185A8856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92219136"/>
        <c:axId val="286686752"/>
      </c:lineChart>
      <c:catAx>
        <c:axId val="29221913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/>
                  <a:t>Number</a:t>
                </a:r>
                <a:r>
                  <a:rPr lang="en-GB" baseline="0"/>
                  <a:t> of teachers</a:t>
                </a:r>
                <a:endParaRPr lang="en-GB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6686752"/>
        <c:crosses val="autoZero"/>
        <c:auto val="1"/>
        <c:lblAlgn val="ctr"/>
        <c:lblOffset val="100"/>
        <c:noMultiLvlLbl val="0"/>
      </c:catAx>
      <c:valAx>
        <c:axId val="2866867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dirty="0"/>
                  <a:t>No. of hours  in a week</a:t>
                </a:r>
              </a:p>
            </c:rich>
          </c:tx>
          <c:layout>
            <c:manualLayout>
              <c:xMode val="edge"/>
              <c:yMode val="edge"/>
              <c:x val="3.9647030743902599E-2"/>
              <c:y val="0.2022320168778639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922191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baseline="0" dirty="0"/>
              <a:t>Revenue Growth Rate</a:t>
            </a:r>
            <a:endParaRPr lang="en-GB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9858008036444569"/>
          <c:y val="0.19483814523184603"/>
          <c:w val="0.79385162796656761"/>
          <c:h val="0.61434840945117164"/>
        </c:manualLayout>
      </c:layout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Sheet1!$A$2:$A$11</c:f>
              <c:numCache>
                <c:formatCode>mmm\-yy</c:formatCode>
                <c:ptCount val="10"/>
                <c:pt idx="0">
                  <c:v>43922</c:v>
                </c:pt>
                <c:pt idx="1">
                  <c:v>43952</c:v>
                </c:pt>
                <c:pt idx="2">
                  <c:v>43983</c:v>
                </c:pt>
                <c:pt idx="3">
                  <c:v>44013</c:v>
                </c:pt>
                <c:pt idx="4">
                  <c:v>44044</c:v>
                </c:pt>
                <c:pt idx="5">
                  <c:v>44075</c:v>
                </c:pt>
                <c:pt idx="6">
                  <c:v>44105</c:v>
                </c:pt>
                <c:pt idx="7">
                  <c:v>44136</c:v>
                </c:pt>
                <c:pt idx="8">
                  <c:v>44166</c:v>
                </c:pt>
                <c:pt idx="9">
                  <c:v>44197</c:v>
                </c:pt>
              </c:numCache>
            </c:numRef>
          </c:cat>
          <c:val>
            <c:numRef>
              <c:f>Sheet1!$G$2:$G$11</c:f>
              <c:numCache>
                <c:formatCode>General</c:formatCode>
                <c:ptCount val="10"/>
                <c:pt idx="0">
                  <c:v>0</c:v>
                </c:pt>
                <c:pt idx="1">
                  <c:v>23000</c:v>
                </c:pt>
                <c:pt idx="2">
                  <c:v>51625</c:v>
                </c:pt>
                <c:pt idx="3">
                  <c:v>77225</c:v>
                </c:pt>
                <c:pt idx="4">
                  <c:v>100876</c:v>
                </c:pt>
                <c:pt idx="5">
                  <c:v>101894</c:v>
                </c:pt>
                <c:pt idx="6">
                  <c:v>102275</c:v>
                </c:pt>
                <c:pt idx="7">
                  <c:v>121762</c:v>
                </c:pt>
                <c:pt idx="8">
                  <c:v>125250</c:v>
                </c:pt>
                <c:pt idx="9">
                  <c:v>137000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84A9-2441-9AAD-0A35C7222B0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87914528"/>
        <c:axId val="1887486560"/>
      </c:lineChart>
      <c:dateAx>
        <c:axId val="1887914528"/>
        <c:scaling>
          <c:orientation val="minMax"/>
        </c:scaling>
        <c:delete val="0"/>
        <c:axPos val="b"/>
        <c:numFmt formatCode="mmm\-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87486560"/>
        <c:crosses val="autoZero"/>
        <c:auto val="1"/>
        <c:lblOffset val="100"/>
        <c:baseTimeUnit val="months"/>
      </c:dateAx>
      <c:valAx>
        <c:axId val="18874865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879145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500" b="1" i="0" u="none" strike="noStrike" kern="1200" cap="all" spc="100" normalizeH="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r>
              <a:rPr lang="en-GB"/>
              <a:t>Revenue</a:t>
            </a:r>
            <a:r>
              <a:rPr lang="en-GB" baseline="0"/>
              <a:t> ProJections</a:t>
            </a:r>
            <a:endParaRPr lang="en-GB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1" i="0" u="none" strike="noStrike" kern="1200" cap="all" spc="100" normalizeH="0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5400" cap="rnd">
              <a:solidFill>
                <a:schemeClr val="lt1"/>
              </a:solidFill>
              <a:round/>
            </a:ln>
            <a:effectLst>
              <a:outerShdw dist="25400" dir="2700000" algn="tl" rotWithShape="0">
                <a:schemeClr val="accent1"/>
              </a:outerShdw>
            </a:effectLst>
          </c:spPr>
          <c:marker>
            <c:symbol val="none"/>
          </c:marker>
          <c:dLbls>
            <c:spPr>
              <a:solidFill>
                <a:schemeClr val="accent1"/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Sheet2!$E$17:$G$17</c:f>
              <c:strCache>
                <c:ptCount val="3"/>
                <c:pt idx="0">
                  <c:v>Current income</c:v>
                </c:pt>
                <c:pt idx="1">
                  <c:v>Maximum income by 1 teacher</c:v>
                </c:pt>
                <c:pt idx="2">
                  <c:v>Maximum income by 10 teacher</c:v>
                </c:pt>
              </c:strCache>
            </c:strRef>
          </c:cat>
          <c:val>
            <c:numRef>
              <c:f>Sheet2!$E$18:$G$18</c:f>
              <c:numCache>
                <c:formatCode>General</c:formatCode>
                <c:ptCount val="3"/>
                <c:pt idx="0">
                  <c:v>137000</c:v>
                </c:pt>
                <c:pt idx="1">
                  <c:v>1995000</c:v>
                </c:pt>
                <c:pt idx="2">
                  <c:v>19950000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110-9647-A889-D73149909578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dropLines>
          <c:spPr>
            <a:ln w="9525" cap="flat" cmpd="sng" algn="ctr">
              <a:gradFill>
                <a:gsLst>
                  <a:gs pos="0">
                    <a:schemeClr val="lt1"/>
                  </a:gs>
                  <a:gs pos="100000">
                    <a:schemeClr val="lt1">
                      <a:alpha val="0"/>
                    </a:schemeClr>
                  </a:gs>
                </a:gsLst>
                <a:lin ang="5400000" scaled="0"/>
              </a:gradFill>
              <a:round/>
            </a:ln>
            <a:effectLst/>
          </c:spPr>
        </c:dropLines>
        <c:smooth val="0"/>
        <c:axId val="237590848"/>
        <c:axId val="286130080"/>
      </c:lineChart>
      <c:catAx>
        <c:axId val="2375908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spc="3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6130080"/>
        <c:crosses val="autoZero"/>
        <c:auto val="1"/>
        <c:lblAlgn val="ctr"/>
        <c:lblOffset val="100"/>
        <c:noMultiLvlLbl val="0"/>
      </c:catAx>
      <c:valAx>
        <c:axId val="2861300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375908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accent1"/>
    </a:solidFill>
    <a:ln w="9525" cap="flat" cmpd="sng" algn="ctr">
      <a:solidFill>
        <a:schemeClr val="lt1">
          <a:lumMod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/>
              <a:t>Contrast</a:t>
            </a:r>
            <a:r>
              <a:rPr lang="en-GB" baseline="0"/>
              <a:t> of Hours Spent by 1:10 teachers</a:t>
            </a:r>
            <a:endParaRPr lang="en-GB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Sheet2!$B$40:$C$40</c:f>
              <c:numCache>
                <c:formatCode>General</c:formatCode>
                <c:ptCount val="2"/>
                <c:pt idx="0">
                  <c:v>1</c:v>
                </c:pt>
                <c:pt idx="1">
                  <c:v>40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76F-424F-80AD-BF0F504E6532}"/>
            </c:ext>
          </c:extLst>
        </c:ser>
        <c:ser>
          <c:idx val="1"/>
          <c:order val="1"/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Sheet2!$B$41:$C$41</c:f>
              <c:numCache>
                <c:formatCode>General</c:formatCode>
                <c:ptCount val="2"/>
                <c:pt idx="0">
                  <c:v>10</c:v>
                </c:pt>
                <c:pt idx="1">
                  <c:v>400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476F-424F-80AD-BF0F504E653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92219136"/>
        <c:axId val="286686752"/>
      </c:lineChart>
      <c:catAx>
        <c:axId val="29221913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/>
                  <a:t>Number</a:t>
                </a:r>
                <a:r>
                  <a:rPr lang="en-GB" baseline="0"/>
                  <a:t> of teachers</a:t>
                </a:r>
                <a:endParaRPr lang="en-GB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6686752"/>
        <c:crosses val="autoZero"/>
        <c:auto val="1"/>
        <c:lblAlgn val="ctr"/>
        <c:lblOffset val="100"/>
        <c:noMultiLvlLbl val="0"/>
      </c:catAx>
      <c:valAx>
        <c:axId val="2866867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/>
                  <a:t>Number of hours  in a week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922191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+mn-lt"/>
                <a:ea typeface="+mn-ea"/>
                <a:cs typeface="+mn-cs"/>
              </a:defRPr>
            </a:pPr>
            <a:r>
              <a:rPr lang="en-GB" sz="1150" b="0" i="0" baseline="0">
                <a:effectLst/>
              </a:rPr>
              <a:t>Contrast of Hours Spent by 1:10 teachers on Individual Class</a:t>
            </a:r>
            <a:endParaRPr lang="en-IN" sz="1150">
              <a:effectLst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marL="0" marR="0" lvl="0" indent="0" algn="ctr" defTabSz="914400" rtl="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 sz="1400" b="0" i="0" u="none" strike="noStrike" kern="1200" spc="0" baseline="0">
              <a:solidFill>
                <a:sysClr val="windowText" lastClr="000000">
                  <a:lumMod val="65000"/>
                  <a:lumOff val="35000"/>
                </a:sys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Sheet2!$B$48:$C$48</c:f>
              <c:numCache>
                <c:formatCode>General</c:formatCode>
                <c:ptCount val="2"/>
                <c:pt idx="0">
                  <c:v>1</c:v>
                </c:pt>
                <c:pt idx="1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895-3249-99C6-C22E64606B5E}"/>
            </c:ext>
          </c:extLst>
        </c:ser>
        <c:ser>
          <c:idx val="1"/>
          <c:order val="1"/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Sheet2!$B$49:$C$49</c:f>
              <c:numCache>
                <c:formatCode>General</c:formatCode>
                <c:ptCount val="2"/>
                <c:pt idx="0">
                  <c:v>10</c:v>
                </c:pt>
                <c:pt idx="1">
                  <c:v>45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B895-3249-99C6-C22E64606B5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0970944"/>
        <c:axId val="40972176"/>
      </c:lineChart>
      <c:catAx>
        <c:axId val="4097094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sz="1100" b="0" i="0" baseline="0">
                    <a:effectLst/>
                  </a:rPr>
                  <a:t>Number of teachers</a:t>
                </a:r>
                <a:endParaRPr lang="en-IN" sz="1100">
                  <a:effectLst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972176"/>
        <c:crosses val="autoZero"/>
        <c:auto val="1"/>
        <c:lblAlgn val="ctr"/>
        <c:lblOffset val="100"/>
        <c:noMultiLvlLbl val="0"/>
      </c:catAx>
      <c:valAx>
        <c:axId val="409721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sz="1100" b="0" i="0" baseline="0">
                    <a:effectLst/>
                  </a:rPr>
                  <a:t>Number of hours  in a week</a:t>
                </a:r>
                <a:endParaRPr lang="en-IN" sz="1100">
                  <a:effectLst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9709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Sheet1!$A$6</c:f>
              <c:strCache>
                <c:ptCount val="1"/>
                <c:pt idx="0">
                  <c:v>Number of students left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Sheet1!$B$5:$K$5</c:f>
              <c:strCache>
                <c:ptCount val="10"/>
                <c:pt idx="0">
                  <c:v>May</c:v>
                </c:pt>
                <c:pt idx="1">
                  <c:v>June</c:v>
                </c:pt>
                <c:pt idx="2">
                  <c:v>July</c:v>
                </c:pt>
                <c:pt idx="3">
                  <c:v>August</c:v>
                </c:pt>
                <c:pt idx="4">
                  <c:v>Sept</c:v>
                </c:pt>
                <c:pt idx="5">
                  <c:v>Oct</c:v>
                </c:pt>
                <c:pt idx="6">
                  <c:v>Nov</c:v>
                </c:pt>
                <c:pt idx="7">
                  <c:v>Dec</c:v>
                </c:pt>
                <c:pt idx="8">
                  <c:v>Jan</c:v>
                </c:pt>
                <c:pt idx="9">
                  <c:v>Feb</c:v>
                </c:pt>
              </c:strCache>
            </c:strRef>
          </c:cat>
          <c:val>
            <c:numRef>
              <c:f>Sheet1!$B$6:$K$6</c:f>
              <c:numCache>
                <c:formatCode>General</c:formatCode>
                <c:ptCount val="10"/>
                <c:pt idx="0">
                  <c:v>1</c:v>
                </c:pt>
                <c:pt idx="1">
                  <c:v>3</c:v>
                </c:pt>
                <c:pt idx="2">
                  <c:v>2</c:v>
                </c:pt>
                <c:pt idx="3">
                  <c:v>1</c:v>
                </c:pt>
                <c:pt idx="4">
                  <c:v>1</c:v>
                </c:pt>
                <c:pt idx="5">
                  <c:v>9</c:v>
                </c:pt>
                <c:pt idx="6">
                  <c:v>5</c:v>
                </c:pt>
                <c:pt idx="7">
                  <c:v>3</c:v>
                </c:pt>
                <c:pt idx="8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411-BB45-9C17-7356F3A4DE5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6279024"/>
        <c:axId val="276280672"/>
      </c:lineChart>
      <c:catAx>
        <c:axId val="2762790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76280672"/>
        <c:crosses val="autoZero"/>
        <c:auto val="1"/>
        <c:lblAlgn val="ctr"/>
        <c:lblOffset val="100"/>
        <c:noMultiLvlLbl val="0"/>
      </c:catAx>
      <c:valAx>
        <c:axId val="2762806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762790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Sheet1!$A$4</c:f>
              <c:strCache>
                <c:ptCount val="1"/>
                <c:pt idx="0">
                  <c:v>Number of students joined 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Sheet1!$B$3:$K$3</c:f>
              <c:strCache>
                <c:ptCount val="10"/>
                <c:pt idx="0">
                  <c:v>May</c:v>
                </c:pt>
                <c:pt idx="1">
                  <c:v>June</c:v>
                </c:pt>
                <c:pt idx="2">
                  <c:v>July</c:v>
                </c:pt>
                <c:pt idx="3">
                  <c:v>August</c:v>
                </c:pt>
                <c:pt idx="4">
                  <c:v>Sept</c:v>
                </c:pt>
                <c:pt idx="5">
                  <c:v>Oct</c:v>
                </c:pt>
                <c:pt idx="6">
                  <c:v>Nov</c:v>
                </c:pt>
                <c:pt idx="7">
                  <c:v>Dec</c:v>
                </c:pt>
                <c:pt idx="8">
                  <c:v>Jan</c:v>
                </c:pt>
                <c:pt idx="9">
                  <c:v>Feb</c:v>
                </c:pt>
              </c:strCache>
            </c:strRef>
          </c:cat>
          <c:val>
            <c:numRef>
              <c:f>Sheet1!$B$4:$K$4</c:f>
              <c:numCache>
                <c:formatCode>General</c:formatCode>
                <c:ptCount val="10"/>
                <c:pt idx="0">
                  <c:v>5</c:v>
                </c:pt>
                <c:pt idx="1">
                  <c:v>22</c:v>
                </c:pt>
                <c:pt idx="2">
                  <c:v>15</c:v>
                </c:pt>
                <c:pt idx="3">
                  <c:v>5</c:v>
                </c:pt>
                <c:pt idx="4">
                  <c:v>3</c:v>
                </c:pt>
                <c:pt idx="5">
                  <c:v>1</c:v>
                </c:pt>
                <c:pt idx="6">
                  <c:v>0</c:v>
                </c:pt>
                <c:pt idx="7">
                  <c:v>8</c:v>
                </c:pt>
                <c:pt idx="8">
                  <c:v>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715-9243-A895-7BD3D254E8B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86617920"/>
        <c:axId val="286619568"/>
      </c:lineChart>
      <c:catAx>
        <c:axId val="2866179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6619568"/>
        <c:crosses val="autoZero"/>
        <c:auto val="1"/>
        <c:lblAlgn val="ctr"/>
        <c:lblOffset val="100"/>
        <c:noMultiLvlLbl val="0"/>
      </c:catAx>
      <c:valAx>
        <c:axId val="2866195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66179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Number of existing students 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Sheet1!$B$1:$J$1</c:f>
              <c:strCache>
                <c:ptCount val="9"/>
                <c:pt idx="0">
                  <c:v>May</c:v>
                </c:pt>
                <c:pt idx="1">
                  <c:v>June</c:v>
                </c:pt>
                <c:pt idx="2">
                  <c:v>July</c:v>
                </c:pt>
                <c:pt idx="3">
                  <c:v>August</c:v>
                </c:pt>
                <c:pt idx="4">
                  <c:v>Sept</c:v>
                </c:pt>
                <c:pt idx="5">
                  <c:v>Oct</c:v>
                </c:pt>
                <c:pt idx="6">
                  <c:v>Nov</c:v>
                </c:pt>
                <c:pt idx="7">
                  <c:v>Dec</c:v>
                </c:pt>
                <c:pt idx="8">
                  <c:v>Jan</c:v>
                </c:pt>
              </c:strCache>
            </c:strRef>
          </c:cat>
          <c:val>
            <c:numRef>
              <c:f>Sheet1!$B$2:$J$2</c:f>
              <c:numCache>
                <c:formatCode>General</c:formatCode>
                <c:ptCount val="9"/>
                <c:pt idx="0">
                  <c:v>0</c:v>
                </c:pt>
                <c:pt idx="1">
                  <c:v>4</c:v>
                </c:pt>
                <c:pt idx="2">
                  <c:v>23</c:v>
                </c:pt>
                <c:pt idx="3">
                  <c:v>36</c:v>
                </c:pt>
                <c:pt idx="4">
                  <c:v>40</c:v>
                </c:pt>
                <c:pt idx="5">
                  <c:v>42</c:v>
                </c:pt>
                <c:pt idx="6">
                  <c:v>34</c:v>
                </c:pt>
                <c:pt idx="7">
                  <c:v>29</c:v>
                </c:pt>
                <c:pt idx="8">
                  <c:v>34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CDB0-0543-BB21-DD81116F2F6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5500496"/>
        <c:axId val="185502144"/>
      </c:lineChart>
      <c:catAx>
        <c:axId val="1855004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5502144"/>
        <c:crosses val="autoZero"/>
        <c:auto val="1"/>
        <c:lblAlgn val="ctr"/>
        <c:lblOffset val="100"/>
        <c:noMultiLvlLbl val="0"/>
      </c:catAx>
      <c:valAx>
        <c:axId val="1855021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55004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38">
  <cs:axisTitle>
    <cs:lnRef idx="0"/>
    <cs:fillRef idx="0"/>
    <cs:effectRef idx="0"/>
    <cs:fontRef idx="minor">
      <a:schemeClr val="lt1"/>
    </cs:fontRef>
    <cs:defRPr sz="900" b="1" kern="1200"/>
  </cs:axisTitle>
  <cs:categoryAxis>
    <cs:lnRef idx="0">
      <cs:styleClr val="0"/>
    </cs:lnRef>
    <cs:fillRef idx="0"/>
    <cs:effectRef idx="0"/>
    <cs:fontRef idx="minor">
      <a:schemeClr val="lt1"/>
    </cs:fontRef>
    <cs:defRPr sz="900" kern="1200" spc="30" baseline="0"/>
  </cs:categoryAxis>
  <cs:chartArea>
    <cs:lnRef idx="0">
      <cs:styleClr val="0"/>
    </cs:lnRef>
    <cs:fillRef idx="0">
      <cs:styleClr val="0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lt1">
            <a:lumMod val="85000"/>
          </a:schemeClr>
        </a:solidFill>
        <a:round/>
      </a:ln>
    </cs:spPr>
    <cs:defRPr sz="1000" kern="1200"/>
  </cs:chartArea>
  <cs:dataLabel>
    <cs:lnRef idx="0"/>
    <cs:fillRef idx="0">
      <cs:styleClr val="0"/>
    </cs:fillRef>
    <cs:effectRef idx="0"/>
    <cs:fontRef idx="minor">
      <a:schemeClr val="lt1"/>
    </cs:fontRef>
    <cs:spPr>
      <a:solidFill>
        <a:schemeClr val="phClr"/>
      </a:solidFill>
    </cs:spPr>
    <cs:defRPr sz="900" b="1" kern="120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3D>
  <cs:dataPointLine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25400" cap="rnd">
        <a:solidFill>
          <a:schemeClr val="lt1"/>
        </a:solidFill>
        <a:round/>
      </a:ln>
      <a:effectLst>
        <a:outerShdw dist="25400" dir="2700000" algn="tl" rotWithShape="0">
          <a:schemeClr val="phClr"/>
        </a:outerShdw>
      </a:effectLst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1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>
      <cs:styleClr val="0"/>
    </cs:lnRef>
    <cs:fillRef idx="0"/>
    <cs:effectRef idx="0"/>
    <cs:fontRef idx="minor">
      <a:schemeClr val="lt1"/>
    </cs:fontRef>
    <cs:spPr>
      <a:ln w="9525">
        <a:solidFill>
          <a:schemeClr val="phClr">
            <a:lumMod val="60000"/>
            <a:lumOff val="40000"/>
          </a:schemeClr>
        </a:solidFill>
      </a:ln>
    </cs:spPr>
    <cs:defRPr sz="900" kern="1200"/>
  </cs:dataTable>
  <cs:downBar>
    <cs:lnRef idx="0">
      <cs:styleClr val="0"/>
    </cs:lnRef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0">
              <a:schemeClr val="lt1"/>
            </a:gs>
            <a:gs pos="100000">
              <a:schemeClr val="lt1">
                <a:alpha val="0"/>
              </a:schemeClr>
            </a:gs>
          </a:gsLst>
          <a:lin ang="5400000" scaled="0"/>
        </a:gradFill>
        <a:round/>
      </a:ln>
    </cs:spPr>
  </cs:dropLine>
  <cs:errorBar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round/>
      </a:ln>
      <a:effectLst>
        <a:glow rad="25400">
          <a:schemeClr val="lt1"/>
        </a:glow>
      </a:effectLst>
    </cs:spPr>
  </cs:errorBar>
  <cs:floor>
    <cs:lnRef idx="0"/>
    <cs:fillRef idx="0"/>
    <cs:effectRef idx="0"/>
    <cs:fontRef idx="minor">
      <a:schemeClr val="dk1"/>
    </cs:fontRef>
  </cs:floor>
  <cs:gridlineMajor>
    <cs:lnRef idx="0">
      <cs:styleClr val="0"/>
    </cs:lnRef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5000"/>
          </a:schemeClr>
        </a:solidFill>
        <a:round/>
      </a:ln>
    </cs:spPr>
  </cs:gridlineMajor>
  <cs:gridlineMinor>
    <cs:lnRef idx="0">
      <cs:styleClr val="0"/>
    </cs:lnRef>
    <cs:fillRef idx="0"/>
    <cs:effectRef idx="0"/>
    <cs:fontRef idx="minor">
      <a:schemeClr val="dk1"/>
    </cs:fontRef>
    <cs:spPr>
      <a:ln>
        <a:solidFill>
          <a:schemeClr val="lt1">
            <a:alpha val="10000"/>
          </a:schemeClr>
        </a:solidFill>
      </a:ln>
    </cs:spPr>
  </cs:gridlineMinor>
  <cs:hiLo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hiLoLine>
  <cs:leader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</a:ln>
    </cs:spPr>
  </cs:leaderLine>
  <cs:legend>
    <cs:lnRef idx="0"/>
    <cs:fillRef idx="0"/>
    <cs:effectRef idx="0"/>
    <cs:fontRef idx="minor">
      <a:schemeClr val="lt1"/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>
      <cs:styleClr val="0"/>
    </cs:lnRef>
    <cs:fillRef idx="0"/>
    <cs:effectRef idx="0"/>
    <cs:fontRef idx="minor">
      <a:schemeClr val="lt1"/>
    </cs:fontRef>
    <cs:defRPr sz="900" kern="1200"/>
  </cs:seriesAxis>
  <cs:series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  <a:tint val="5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lt1"/>
    </cs:fontRef>
    <cs:defRPr sz="1500" b="1" kern="1200" cap="all" spc="100" normalizeH="0" baseline="0"/>
  </cs:title>
  <cs:trendline>
    <cs:lnRef idx="0"/>
    <cs:fillRef idx="0"/>
    <cs:effectRef idx="0"/>
    <cs:fontRef idx="minor">
      <a:schemeClr val="dk1"/>
    </cs:fontRef>
    <cs:spPr>
      <a:ln w="28575" cap="rnd">
        <a:solidFill>
          <a:schemeClr val="lt1">
            <a:alpha val="50000"/>
          </a:schemeClr>
        </a:solidFill>
        <a:round/>
      </a:ln>
    </cs:spPr>
  </cs:trendline>
  <cs:trendlineLabel>
    <cs:lnRef idx="0"/>
    <cs:fillRef idx="0"/>
    <cs:effectRef idx="0"/>
    <cs:fontRef idx="minor">
      <a:schemeClr val="lt1"/>
    </cs:fontRef>
    <cs:defRPr sz="900" kern="1200"/>
  </cs:trendlineLabel>
  <cs:upBar>
    <cs:lnRef idx="0">
      <cs:styleClr val="0"/>
    </cs:lnRef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upBar>
  <cs:valueAxis>
    <cs:lnRef idx="0"/>
    <cs:fillRef idx="0"/>
    <cs:effectRef idx="0"/>
    <cs:fontRef idx="minor">
      <a:schemeClr val="lt1"/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jpeg>
</file>

<file path=ppt/media/image12.jpg>
</file>

<file path=ppt/media/image13.jpeg>
</file>

<file path=ppt/media/image14.jpg>
</file>

<file path=ppt/media/image15.jpg>
</file>

<file path=ppt/media/image16.jp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80054C-319C-4540-B6C3-142B7F7747D6}" type="datetimeFigureOut">
              <a:rPr lang="en-US" smtClean="0"/>
              <a:t>3/5/21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1E0B18-45C1-5D48-A334-36CC906A1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1907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E0B18-45C1-5D48-A334-36CC906A148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1917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D40EEF-3928-5248-A865-2EA827DA0D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E1AFB8-60D7-AF42-ADA0-D10E9BAC98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DE7831-39A0-3147-A39E-731B2499A5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1E2A8-ED6B-F746-AC55-0E241412D5E2}" type="datetimeFigureOut">
              <a:rPr lang="en-US" smtClean="0"/>
              <a:t>3/3/21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B266C8-BD43-EF46-9971-7B50EB7C22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DD2790-D1E9-4945-B982-B91BE78EA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98E45-DEF2-2449-A1D1-00CE19BD0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2988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4648A-DD2B-3548-94E7-6EF5C47B9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F9AD5D-3794-3D49-8E27-7C22D73FAD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D7FBEB-1CBB-674A-B7CE-6BF6AE692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1E2A8-ED6B-F746-AC55-0E241412D5E2}" type="datetimeFigureOut">
              <a:rPr lang="en-US" smtClean="0"/>
              <a:t>3/3/21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176F26-1B64-6742-93D3-6779B3E36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05232C-0730-B747-88C5-D3A5606F73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98E45-DEF2-2449-A1D1-00CE19BD0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342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9C3E08F-5DB5-444C-A480-EE3A2F47F7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10CB95-A0E8-7A48-BF9C-6D916A04D2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43BE2D-BDA5-0F46-A539-37FD6BB7F4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1E2A8-ED6B-F746-AC55-0E241412D5E2}" type="datetimeFigureOut">
              <a:rPr lang="en-US" smtClean="0"/>
              <a:t>3/3/21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AA6FD2-88EC-FC4D-B87D-6211BC62C2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A23F98-1C25-DB49-84D4-5E7D2D0D8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98E45-DEF2-2449-A1D1-00CE19BD0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993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B17D0-B0ED-764A-AA41-4EEAFC543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DDD4CE-D428-314D-92D1-579E5BF5D4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4344B5-15EF-3E42-B1C1-518A373CD4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1E2A8-ED6B-F746-AC55-0E241412D5E2}" type="datetimeFigureOut">
              <a:rPr lang="en-US" smtClean="0"/>
              <a:t>3/3/21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B0CCC1-5FF3-E448-AC50-7348C3390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806004-718A-3949-8181-D78E4DF65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98E45-DEF2-2449-A1D1-00CE19BD0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8527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AA0F3-D661-3E48-9955-6C0A95EEF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E72858-9D36-0144-9423-3FF4CBC293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5DFF0D-1CA3-2B42-AA55-8CED63939E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1E2A8-ED6B-F746-AC55-0E241412D5E2}" type="datetimeFigureOut">
              <a:rPr lang="en-US" smtClean="0"/>
              <a:t>3/3/21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BEB545-567D-6F48-AA9C-B052FB6D3C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2C052C-79DE-B245-A692-6B487BF35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98E45-DEF2-2449-A1D1-00CE19BD0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8654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38753-3C3A-9C4A-A26A-A07EA02CC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3E88E9-4E96-224D-A11A-83728AB634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584836-45E3-3546-9A5C-7792DC895A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2BF4A8-052D-B948-83FF-19F1CADAA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1E2A8-ED6B-F746-AC55-0E241412D5E2}" type="datetimeFigureOut">
              <a:rPr lang="en-US" smtClean="0"/>
              <a:t>3/3/21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D5C1B5-5AAC-6742-9A92-45CD94145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DCF329-A959-B646-B38B-1CCB024EC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98E45-DEF2-2449-A1D1-00CE19BD0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0262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9EF2E-CD75-374E-A2EB-17D206829B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B1E04A-DD2C-5245-8EC2-A00847A4B9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EF517D-8686-A343-8FF1-2EC10028EF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5E52B0-F226-B440-9743-D012C12225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873AE8F-9596-5A42-9D86-77B66FD03B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E9AC19-1FA7-6F44-A92B-97D34BD66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1E2A8-ED6B-F746-AC55-0E241412D5E2}" type="datetimeFigureOut">
              <a:rPr lang="en-US" smtClean="0"/>
              <a:t>3/3/21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6D3637E-7EF8-0D4A-9600-AC3D2057A3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5995199-CC85-0A49-B555-826E1076C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98E45-DEF2-2449-A1D1-00CE19BD0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5344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566AA-9838-A348-ACFE-E83BE6EF5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3626B28-2FC3-A543-B0BB-DC2925B2F8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1E2A8-ED6B-F746-AC55-0E241412D5E2}" type="datetimeFigureOut">
              <a:rPr lang="en-US" smtClean="0"/>
              <a:t>3/3/21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FC7364-DD2B-384A-8A31-F69CBFFE27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C376F2-20E8-9E42-8794-36ED9D1BC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98E45-DEF2-2449-A1D1-00CE19BD0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5412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6ACB73-0F7F-EC43-8786-B180999E76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1E2A8-ED6B-F746-AC55-0E241412D5E2}" type="datetimeFigureOut">
              <a:rPr lang="en-US" smtClean="0"/>
              <a:t>3/3/21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6A8039-CC19-6748-BE1E-672042C68B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50398F-27BA-EC47-BD6A-7A65C2BB7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98E45-DEF2-2449-A1D1-00CE19BD0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6787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3B358-6964-5B41-8787-9E6E095C0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28D622-77B7-A940-9949-888D9154E6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961A50-604C-134E-B102-184E4E3FC2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F983CF-43A8-464A-876D-DFBD6B2E0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1E2A8-ED6B-F746-AC55-0E241412D5E2}" type="datetimeFigureOut">
              <a:rPr lang="en-US" smtClean="0"/>
              <a:t>3/3/21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8CDECB-E1BC-5941-B221-2AC18D121C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740F5C-0B76-CA46-B832-194FE6EE2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98E45-DEF2-2449-A1D1-00CE19BD0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8320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6A9C7-571A-E64D-8BD1-309BB6D262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E0C7CAF-ED46-384C-A7EF-D129ED0E5B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1EE88F-6F2B-904C-8E82-DEE37104B6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490CE2-0B75-284B-A468-23C44D3770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1E2A8-ED6B-F746-AC55-0E241412D5E2}" type="datetimeFigureOut">
              <a:rPr lang="en-US" smtClean="0"/>
              <a:t>3/3/21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F1BF9B-AF4F-194E-8A5E-73BF0C218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42432A-EA49-ED40-980B-7514A5828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98E45-DEF2-2449-A1D1-00CE19BD0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4019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9F24658-5871-0148-94EB-2BFBF5AD2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B31873-712C-2C41-A870-D9ED5055F5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E026A1-F011-ED4C-B28E-05E66800ED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31E2A8-ED6B-F746-AC55-0E241412D5E2}" type="datetimeFigureOut">
              <a:rPr lang="en-US" smtClean="0"/>
              <a:t>3/3/21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027938-4B24-174E-A74A-39FEBA93D6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04AE83-9DD3-994E-9D8C-D75F0F1B0D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798E45-DEF2-2449-A1D1-00CE19BD0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240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7" Type="http://schemas.openxmlformats.org/officeDocument/2006/relationships/chart" Target="../charts/chart10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9.xml"/><Relationship Id="rId5" Type="http://schemas.openxmlformats.org/officeDocument/2006/relationships/chart" Target="../charts/chart8.xml"/><Relationship Id="rId4" Type="http://schemas.openxmlformats.org/officeDocument/2006/relationships/chart" Target="../charts/char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7" Type="http://schemas.openxmlformats.org/officeDocument/2006/relationships/image" Target="../media/image16.jp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g"/><Relationship Id="rId5" Type="http://schemas.openxmlformats.org/officeDocument/2006/relationships/image" Target="../media/image14.jpg"/><Relationship Id="rId4" Type="http://schemas.openxmlformats.org/officeDocument/2006/relationships/image" Target="../media/image13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2C4BFA1-2075-4901-9E24-E41D1FDD51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55481" y="498348"/>
            <a:ext cx="9902663" cy="5861304"/>
            <a:chOff x="1155481" y="498348"/>
            <a:chExt cx="9902663" cy="5861304"/>
          </a:xfrm>
        </p:grpSpPr>
        <p:sp>
          <p:nvSpPr>
            <p:cNvPr id="9" name="Oval 5">
              <a:extLst>
                <a:ext uri="{FF2B5EF4-FFF2-40B4-BE49-F238E27FC236}">
                  <a16:creationId xmlns:a16="http://schemas.microsoft.com/office/drawing/2014/main" id="{985A7375-E3AF-4F5C-85AE-17E8832952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5481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F0307F65-8304-4FA8-A841-D4D762541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196840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1" name="Oval 5">
              <a:extLst>
                <a:ext uri="{FF2B5EF4-FFF2-40B4-BE49-F238E27FC236}">
                  <a16:creationId xmlns:a16="http://schemas.microsoft.com/office/drawing/2014/main" id="{C8B8394C-136F-4E05-A002-D93A5E79CD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65348" y="498348"/>
              <a:ext cx="5861304" cy="5861304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053FB2EE-284F-4C87-AB3D-BBF87A9FA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514600"/>
            <a:ext cx="12192000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9F525B-C04F-8A45-969B-405B480390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76538"/>
            <a:ext cx="9144000" cy="1381188"/>
          </a:xfrm>
        </p:spPr>
        <p:txBody>
          <a:bodyPr anchor="ctr">
            <a:normAutofit/>
          </a:bodyPr>
          <a:lstStyle/>
          <a:p>
            <a:r>
              <a:rPr lang="en-US" sz="4000">
                <a:solidFill>
                  <a:schemeClr val="bg2"/>
                </a:solidFill>
              </a:rPr>
              <a:t>Online Music Classes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732D34-B854-E043-8E18-D39B43B9F2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95800"/>
            <a:ext cx="9144000" cy="762000"/>
          </a:xfrm>
        </p:spPr>
        <p:txBody>
          <a:bodyPr>
            <a:normAutofit/>
          </a:bodyPr>
          <a:lstStyle/>
          <a:p>
            <a:r>
              <a:rPr lang="en-US" sz="1800"/>
              <a:t>Tanishqa Gupta</a:t>
            </a:r>
          </a:p>
        </p:txBody>
      </p:sp>
    </p:spTree>
    <p:extLst>
      <p:ext uri="{BB962C8B-B14F-4D97-AF65-F5344CB8AC3E}">
        <p14:creationId xmlns:p14="http://schemas.microsoft.com/office/powerpoint/2010/main" val="42393541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FDA47BC-3069-47F5-8257-24B3B1F76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129276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55A8CD8-8569-874A-A3F9-3B71D66D70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256859" y="592394"/>
            <a:ext cx="2648371" cy="3428311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7AE95D8F-9825-4222-8846-E3461598C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105FF3-8982-A245-B184-3FF66E7C4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</a:rPr>
              <a:t>Marketing Strategy</a:t>
            </a:r>
          </a:p>
        </p:txBody>
      </p:sp>
      <p:pic>
        <p:nvPicPr>
          <p:cNvPr id="11" name="Picture 10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437A53B5-8651-5148-B626-F456CF1E4C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193" y="1119308"/>
            <a:ext cx="2659472" cy="2659472"/>
          </a:xfrm>
          <a:prstGeom prst="rect">
            <a:avLst/>
          </a:prstGeom>
        </p:spPr>
      </p:pic>
      <p:pic>
        <p:nvPicPr>
          <p:cNvPr id="9" name="Picture 8" descr="Graphical user interface, chart, application&#10;&#10;Description automatically generated">
            <a:extLst>
              <a:ext uri="{FF2B5EF4-FFF2-40B4-BE49-F238E27FC236}">
                <a16:creationId xmlns:a16="http://schemas.microsoft.com/office/drawing/2014/main" id="{92EA5A92-39AB-FA49-A698-C3661A535A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26963" y="524365"/>
            <a:ext cx="2646677" cy="3426119"/>
          </a:xfrm>
          <a:prstGeom prst="rect">
            <a:avLst/>
          </a:pr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942B920A-73AD-402A-8EEF-B88E1A939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7686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0C9EB70-BC82-414A-BF8D-AD7FC67276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66096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 descr="Diagram&#10;&#10;Description automatically generated">
            <a:extLst>
              <a:ext uri="{FF2B5EF4-FFF2-40B4-BE49-F238E27FC236}">
                <a16:creationId xmlns:a16="http://schemas.microsoft.com/office/drawing/2014/main" id="{7E129069-AB33-F44E-98DB-6EBF419DCEE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02500" y="1119308"/>
            <a:ext cx="2534320" cy="2534320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217665F-0036-444A-8D4A-33AF36A36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06836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EBF87945-A001-489F-9D9B-7D9435F0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39" y="347471"/>
            <a:ext cx="11100816" cy="180136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827DB0-1F50-A947-B584-741B9CD959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5216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Competition and competitive advantages</a:t>
            </a:r>
          </a:p>
        </p:txBody>
      </p:sp>
      <p:pic>
        <p:nvPicPr>
          <p:cNvPr id="5" name="Content Placeholder 4" descr="Logo, company name&#10;&#10;Description automatically generated">
            <a:extLst>
              <a:ext uri="{FF2B5EF4-FFF2-40B4-BE49-F238E27FC236}">
                <a16:creationId xmlns:a16="http://schemas.microsoft.com/office/drawing/2014/main" id="{7A8F82EA-50FB-474E-974C-121F4F0648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21" r="3" b="3"/>
          <a:stretch/>
        </p:blipFill>
        <p:spPr>
          <a:xfrm>
            <a:off x="841248" y="2516777"/>
            <a:ext cx="6236208" cy="3660185"/>
          </a:xfrm>
          <a:prstGeom prst="rect">
            <a:avLst/>
          </a:prstGeom>
        </p:spPr>
      </p:pic>
      <p:pic>
        <p:nvPicPr>
          <p:cNvPr id="7" name="Content Placeholder 6" descr="Table&#10;&#10;Description automatically generated">
            <a:extLst>
              <a:ext uri="{FF2B5EF4-FFF2-40B4-BE49-F238E27FC236}">
                <a16:creationId xmlns:a16="http://schemas.microsoft.com/office/drawing/2014/main" id="{B6C15164-27F5-A34F-8481-DBED3FB17D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618412" y="2516188"/>
            <a:ext cx="3660775" cy="3660775"/>
          </a:xfrm>
        </p:spPr>
      </p:pic>
    </p:spTree>
    <p:extLst>
      <p:ext uri="{BB962C8B-B14F-4D97-AF65-F5344CB8AC3E}">
        <p14:creationId xmlns:p14="http://schemas.microsoft.com/office/powerpoint/2010/main" val="3458400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55C01129-3453-464D-A870-ED71C6E89D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2781A6-5C82-4764-B489-F9A599C0A7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98833" y="685800"/>
            <a:ext cx="5004061" cy="5486400"/>
          </a:xfrm>
          <a:prstGeom prst="rect">
            <a:avLst/>
          </a:prstGeom>
          <a:solidFill>
            <a:schemeClr val="tx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FEB734-31E2-A944-9753-50B6D7B3A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6447" y="1084521"/>
            <a:ext cx="4019107" cy="1361347"/>
          </a:xfrm>
        </p:spPr>
        <p:txBody>
          <a:bodyPr anchor="b">
            <a:normAutofit/>
          </a:bodyPr>
          <a:lstStyle/>
          <a:p>
            <a:pPr algn="ctr"/>
            <a:r>
              <a:rPr lang="en-US" sz="3600" b="1" dirty="0">
                <a:solidFill>
                  <a:schemeClr val="bg1">
                    <a:alpha val="60000"/>
                  </a:schemeClr>
                </a:solidFill>
              </a:rPr>
              <a:t>Team</a:t>
            </a:r>
          </a:p>
        </p:txBody>
      </p:sp>
      <p:pic>
        <p:nvPicPr>
          <p:cNvPr id="7" name="Picture 6" descr="A person smiling for the camera&#10;&#10;Description automatically generated with low confidence">
            <a:extLst>
              <a:ext uri="{FF2B5EF4-FFF2-40B4-BE49-F238E27FC236}">
                <a16:creationId xmlns:a16="http://schemas.microsoft.com/office/drawing/2014/main" id="{6DAC49C3-50F8-7E49-9E0E-9AB73E1404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367" r="16043" b="1"/>
          <a:stretch/>
        </p:blipFill>
        <p:spPr>
          <a:xfrm>
            <a:off x="680483" y="685795"/>
            <a:ext cx="2931299" cy="5486400"/>
          </a:xfrm>
          <a:prstGeom prst="rect">
            <a:avLst/>
          </a:prstGeom>
        </p:spPr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0ECB5266-2FD5-4A6D-8DA2-3C3597915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07712" y="2732739"/>
            <a:ext cx="3976577" cy="3083270"/>
          </a:xfrm>
        </p:spPr>
        <p:txBody>
          <a:bodyPr anchor="t">
            <a:normAutofit/>
          </a:bodyPr>
          <a:lstStyle/>
          <a:p>
            <a:pPr marL="0" indent="0" algn="ctr">
              <a:buNone/>
            </a:pPr>
            <a:r>
              <a:rPr lang="en-US" sz="2000" dirty="0">
                <a:solidFill>
                  <a:schemeClr val="bg1"/>
                </a:solidFill>
              </a:rPr>
              <a:t>Left: </a:t>
            </a:r>
            <a:r>
              <a:rPr lang="en-US" sz="2000" b="1" u="sng" dirty="0" err="1">
                <a:solidFill>
                  <a:schemeClr val="bg1"/>
                </a:solidFill>
              </a:rPr>
              <a:t>Tanishqa</a:t>
            </a:r>
            <a:r>
              <a:rPr lang="en-US" sz="2000" b="1" u="sng" dirty="0">
                <a:solidFill>
                  <a:schemeClr val="bg1"/>
                </a:solidFill>
              </a:rPr>
              <a:t> Gupta </a:t>
            </a:r>
          </a:p>
          <a:p>
            <a:pPr marL="0" indent="0" algn="ctr">
              <a:buNone/>
            </a:pPr>
            <a:r>
              <a:rPr lang="en-US" sz="2000" dirty="0">
                <a:solidFill>
                  <a:schemeClr val="bg1"/>
                </a:solidFill>
              </a:rPr>
              <a:t>Product Manager </a:t>
            </a:r>
          </a:p>
          <a:p>
            <a:pPr algn="ctr"/>
            <a:endParaRPr lang="en-US" sz="2000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r>
              <a:rPr lang="en-US" sz="2000" dirty="0">
                <a:solidFill>
                  <a:schemeClr val="bg1"/>
                </a:solidFill>
              </a:rPr>
              <a:t>Right: </a:t>
            </a:r>
            <a:r>
              <a:rPr lang="en-US" sz="2000" b="1" u="sng" dirty="0">
                <a:solidFill>
                  <a:schemeClr val="bg1"/>
                </a:solidFill>
              </a:rPr>
              <a:t>Jyoti Gupta</a:t>
            </a:r>
          </a:p>
          <a:p>
            <a:pPr marL="0" indent="0" algn="ctr">
              <a:buNone/>
            </a:pPr>
            <a:r>
              <a:rPr lang="en-US" sz="2000" dirty="0">
                <a:solidFill>
                  <a:schemeClr val="bg1"/>
                </a:solidFill>
              </a:rPr>
              <a:t>Instructor </a:t>
            </a:r>
          </a:p>
          <a:p>
            <a:pPr marL="0" indent="0" algn="ctr">
              <a:buNone/>
            </a:pPr>
            <a:endParaRPr lang="en-US" sz="2000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r>
              <a:rPr lang="en-US" sz="2000" dirty="0">
                <a:solidFill>
                  <a:schemeClr val="bg1"/>
                </a:solidFill>
              </a:rPr>
              <a:t>And many more to join…</a:t>
            </a:r>
          </a:p>
        </p:txBody>
      </p:sp>
      <p:pic>
        <p:nvPicPr>
          <p:cNvPr id="5" name="Content Placeholder 4" descr="A person smiling for the camera&#10;&#10;Description automatically generated with low confidence">
            <a:extLst>
              <a:ext uri="{FF2B5EF4-FFF2-40B4-BE49-F238E27FC236}">
                <a16:creationId xmlns:a16="http://schemas.microsoft.com/office/drawing/2014/main" id="{48022B63-06FF-C741-8E93-755DDE343AC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794" r="29419"/>
          <a:stretch/>
        </p:blipFill>
        <p:spPr>
          <a:xfrm>
            <a:off x="8606117" y="685805"/>
            <a:ext cx="2905400" cy="5486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0093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3162A-32CF-C34A-AF07-D1D2C612C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Student’s Standpoint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E47784C-2AEC-D646-B28D-1064836F456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00036631"/>
              </p:ext>
            </p:extLst>
          </p:nvPr>
        </p:nvGraphicFramePr>
        <p:xfrm>
          <a:off x="838199" y="2896811"/>
          <a:ext cx="4660558" cy="243709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69658">
                  <a:extLst>
                    <a:ext uri="{9D8B030D-6E8A-4147-A177-3AD203B41FA5}">
                      <a16:colId xmlns:a16="http://schemas.microsoft.com/office/drawing/2014/main" val="2976015515"/>
                    </a:ext>
                  </a:extLst>
                </a:gridCol>
                <a:gridCol w="1035394">
                  <a:extLst>
                    <a:ext uri="{9D8B030D-6E8A-4147-A177-3AD203B41FA5}">
                      <a16:colId xmlns:a16="http://schemas.microsoft.com/office/drawing/2014/main" val="1303907613"/>
                    </a:ext>
                  </a:extLst>
                </a:gridCol>
                <a:gridCol w="660642">
                  <a:extLst>
                    <a:ext uri="{9D8B030D-6E8A-4147-A177-3AD203B41FA5}">
                      <a16:colId xmlns:a16="http://schemas.microsoft.com/office/drawing/2014/main" val="3581500389"/>
                    </a:ext>
                  </a:extLst>
                </a:gridCol>
                <a:gridCol w="973580">
                  <a:extLst>
                    <a:ext uri="{9D8B030D-6E8A-4147-A177-3AD203B41FA5}">
                      <a16:colId xmlns:a16="http://schemas.microsoft.com/office/drawing/2014/main" val="3198983876"/>
                    </a:ext>
                  </a:extLst>
                </a:gridCol>
                <a:gridCol w="660642">
                  <a:extLst>
                    <a:ext uri="{9D8B030D-6E8A-4147-A177-3AD203B41FA5}">
                      <a16:colId xmlns:a16="http://schemas.microsoft.com/office/drawing/2014/main" val="1757621526"/>
                    </a:ext>
                  </a:extLst>
                </a:gridCol>
                <a:gridCol w="660642">
                  <a:extLst>
                    <a:ext uri="{9D8B030D-6E8A-4147-A177-3AD203B41FA5}">
                      <a16:colId xmlns:a16="http://schemas.microsoft.com/office/drawing/2014/main" val="2595507764"/>
                    </a:ext>
                  </a:extLst>
                </a:gridCol>
              </a:tblGrid>
              <a:tr h="696250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Certifications</a:t>
                      </a:r>
                      <a:endParaRPr lang="en-IN" sz="10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24" marR="8724" marT="872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Minimum time to complete the course (in years)</a:t>
                      </a:r>
                      <a:endParaRPr lang="en-IN" sz="10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24" marR="8724" marT="872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Number of hours spent (in years) </a:t>
                      </a:r>
                      <a:endParaRPr lang="en-IN" sz="10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24" marR="8724" marT="872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 dirty="0">
                          <a:effectLst/>
                        </a:rPr>
                        <a:t>Monthly Pricing per Certification (in Rupees)</a:t>
                      </a:r>
                      <a:endParaRPr lang="en-IN" sz="10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24" marR="8724" marT="872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Half-yearly Plan  (in Rupees)</a:t>
                      </a:r>
                      <a:endParaRPr lang="en-IN" sz="10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24" marR="8724" marT="872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Yearly Plans  (in Rupees)</a:t>
                      </a:r>
                      <a:endParaRPr lang="en-IN" sz="10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24" marR="8724" marT="8724" marB="0" anchor="b"/>
                </a:tc>
                <a:extLst>
                  <a:ext uri="{0D108BD9-81ED-4DB2-BD59-A6C34878D82A}">
                    <a16:rowId xmlns:a16="http://schemas.microsoft.com/office/drawing/2014/main" val="3079506434"/>
                  </a:ext>
                </a:extLst>
              </a:tr>
              <a:tr h="209574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Prarambhik 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24" marR="8724" marT="872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1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24" marR="8724" marT="872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96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24" marR="8724" marT="872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36000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24" marR="8724" marT="872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 dirty="0">
                          <a:effectLst/>
                        </a:rPr>
                        <a:t>34200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24" marR="8724" marT="872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 dirty="0">
                          <a:effectLst/>
                        </a:rPr>
                        <a:t>32400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24" marR="8724" marT="8724" marB="0" anchor="b"/>
                </a:tc>
                <a:extLst>
                  <a:ext uri="{0D108BD9-81ED-4DB2-BD59-A6C34878D82A}">
                    <a16:rowId xmlns:a16="http://schemas.microsoft.com/office/drawing/2014/main" val="4043907728"/>
                  </a:ext>
                </a:extLst>
              </a:tr>
              <a:tr h="353038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Praveshika Pratham 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24" marR="8724" marT="872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1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24" marR="8724" marT="872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 dirty="0">
                          <a:effectLst/>
                        </a:rPr>
                        <a:t>96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24" marR="8724" marT="872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36000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24" marR="8724" marT="872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34200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24" marR="8724" marT="872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 dirty="0">
                          <a:effectLst/>
                        </a:rPr>
                        <a:t>32400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24" marR="8724" marT="8724" marB="0" anchor="b"/>
                </a:tc>
                <a:extLst>
                  <a:ext uri="{0D108BD9-81ED-4DB2-BD59-A6C34878D82A}">
                    <a16:rowId xmlns:a16="http://schemas.microsoft.com/office/drawing/2014/main" val="826010659"/>
                  </a:ext>
                </a:extLst>
              </a:tr>
              <a:tr h="353038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Praveshika Poorna 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24" marR="8724" marT="872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1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24" marR="8724" marT="872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96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24" marR="8724" marT="872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36000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24" marR="8724" marT="872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34200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24" marR="8724" marT="872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32400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24" marR="8724" marT="8724" marB="0" anchor="b"/>
                </a:tc>
                <a:extLst>
                  <a:ext uri="{0D108BD9-81ED-4DB2-BD59-A6C34878D82A}">
                    <a16:rowId xmlns:a16="http://schemas.microsoft.com/office/drawing/2014/main" val="3169123571"/>
                  </a:ext>
                </a:extLst>
              </a:tr>
              <a:tr h="209574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Madhyama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24" marR="8724" marT="872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2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24" marR="8724" marT="872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192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24" marR="8724" marT="872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72000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24" marR="8724" marT="872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68400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24" marR="8724" marT="872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64800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24" marR="8724" marT="8724" marB="0" anchor="b"/>
                </a:tc>
                <a:extLst>
                  <a:ext uri="{0D108BD9-81ED-4DB2-BD59-A6C34878D82A}">
                    <a16:rowId xmlns:a16="http://schemas.microsoft.com/office/drawing/2014/main" val="3981492081"/>
                  </a:ext>
                </a:extLst>
              </a:tr>
              <a:tr h="209574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Visharad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24" marR="8724" marT="872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2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24" marR="8724" marT="872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192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24" marR="8724" marT="872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72000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24" marR="8724" marT="872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68400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24" marR="8724" marT="872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64800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24" marR="8724" marT="8724" marB="0" anchor="b"/>
                </a:tc>
                <a:extLst>
                  <a:ext uri="{0D108BD9-81ED-4DB2-BD59-A6C34878D82A}">
                    <a16:rowId xmlns:a16="http://schemas.microsoft.com/office/drawing/2014/main" val="3254189715"/>
                  </a:ext>
                </a:extLst>
              </a:tr>
              <a:tr h="209574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Alankar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24" marR="8724" marT="872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2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24" marR="8724" marT="872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192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24" marR="8724" marT="872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72000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24" marR="8724" marT="872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64800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24" marR="8724" marT="872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64800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24" marR="8724" marT="8724" marB="0" anchor="b"/>
                </a:tc>
                <a:extLst>
                  <a:ext uri="{0D108BD9-81ED-4DB2-BD59-A6C34878D82A}">
                    <a16:rowId xmlns:a16="http://schemas.microsoft.com/office/drawing/2014/main" val="2518470900"/>
                  </a:ext>
                </a:extLst>
              </a:tr>
              <a:tr h="196476">
                <a:tc>
                  <a:txBody>
                    <a:bodyPr/>
                    <a:lstStyle/>
                    <a:p>
                      <a:pPr algn="l" fontAlgn="b"/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24" marR="8724" marT="872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9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24" marR="8724" marT="872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864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24" marR="8724" marT="872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 dirty="0">
                          <a:effectLst/>
                        </a:rPr>
                        <a:t>324000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24" marR="8724" marT="872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304200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24" marR="8724" marT="872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 dirty="0">
                          <a:effectLst/>
                        </a:rPr>
                        <a:t>291600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24" marR="8724" marT="8724" marB="0" anchor="b"/>
                </a:tc>
                <a:extLst>
                  <a:ext uri="{0D108BD9-81ED-4DB2-BD59-A6C34878D82A}">
                    <a16:rowId xmlns:a16="http://schemas.microsoft.com/office/drawing/2014/main" val="1013818960"/>
                  </a:ext>
                </a:extLst>
              </a:tr>
            </a:tbl>
          </a:graphicData>
        </a:graphic>
      </p:graphicFrame>
      <p:pic>
        <p:nvPicPr>
          <p:cNvPr id="7" name="Picture 6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E295603F-47E3-FB45-9144-3D133DD14B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1838" y="2896810"/>
            <a:ext cx="5861050" cy="243709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E92B6BA-85B1-454A-94BE-D50F8D4778D1}"/>
              </a:ext>
            </a:extLst>
          </p:cNvPr>
          <p:cNvSpPr txBox="1"/>
          <p:nvPr/>
        </p:nvSpPr>
        <p:spPr>
          <a:xfrm>
            <a:off x="1993876" y="2527478"/>
            <a:ext cx="2434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Tenure of the course</a:t>
            </a:r>
          </a:p>
        </p:txBody>
      </p:sp>
    </p:spTree>
    <p:extLst>
      <p:ext uri="{BB962C8B-B14F-4D97-AF65-F5344CB8AC3E}">
        <p14:creationId xmlns:p14="http://schemas.microsoft.com/office/powerpoint/2010/main" val="22988660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061FE-F6D7-B74D-ACC0-CEA9DAB2C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Insights of KPI Dashboard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ABD7927-AEBE-3843-981D-AFC610116B1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64736073"/>
              </p:ext>
            </p:extLst>
          </p:nvPr>
        </p:nvGraphicFramePr>
        <p:xfrm>
          <a:off x="4062283" y="3950560"/>
          <a:ext cx="3054178" cy="22598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8176B12E-57D9-1E40-83B5-9B286035C89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33434259"/>
              </p:ext>
            </p:extLst>
          </p:nvPr>
        </p:nvGraphicFramePr>
        <p:xfrm>
          <a:off x="7475838" y="4037376"/>
          <a:ext cx="3054178" cy="22598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3CA2AC7A-2426-4C45-A7B4-FDCCC2DD077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74503672"/>
              </p:ext>
            </p:extLst>
          </p:nvPr>
        </p:nvGraphicFramePr>
        <p:xfrm>
          <a:off x="7286367" y="1690688"/>
          <a:ext cx="3054178" cy="21686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C71E6004-C2CA-4C44-9E13-61BEFEF7D11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77873655"/>
              </p:ext>
            </p:extLst>
          </p:nvPr>
        </p:nvGraphicFramePr>
        <p:xfrm>
          <a:off x="3972697" y="1690688"/>
          <a:ext cx="3233351" cy="22598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8DF456BD-F475-944E-B4D5-F0A36360648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09024329"/>
              </p:ext>
            </p:extLst>
          </p:nvPr>
        </p:nvGraphicFramePr>
        <p:xfrm>
          <a:off x="848496" y="1781949"/>
          <a:ext cx="3043882" cy="190414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B70E5A5D-9554-3549-8645-C5098EF12CC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30196604"/>
              </p:ext>
            </p:extLst>
          </p:nvPr>
        </p:nvGraphicFramePr>
        <p:xfrm>
          <a:off x="838200" y="4037376"/>
          <a:ext cx="3054178" cy="20836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37583354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 6">
            <a:extLst>
              <a:ext uri="{FF2B5EF4-FFF2-40B4-BE49-F238E27FC236}">
                <a16:creationId xmlns:a16="http://schemas.microsoft.com/office/drawing/2014/main" id="{88FFCE82-2B62-2B43-BC5F-C2DF7F362993}"/>
              </a:ext>
            </a:extLst>
          </p:cNvPr>
          <p:cNvSpPr>
            <a:spLocks/>
          </p:cNvSpPr>
          <p:nvPr/>
        </p:nvSpPr>
        <p:spPr bwMode="auto">
          <a:xfrm>
            <a:off x="6963161" y="3937000"/>
            <a:ext cx="3656919" cy="806450"/>
          </a:xfrm>
          <a:custGeom>
            <a:avLst/>
            <a:gdLst>
              <a:gd name="T0" fmla="*/ 0 w 2292"/>
              <a:gd name="T1" fmla="*/ 437 h 508"/>
              <a:gd name="T2" fmla="*/ 2292 w 2292"/>
              <a:gd name="T3" fmla="*/ 508 h 508"/>
              <a:gd name="T4" fmla="*/ 2292 w 2292"/>
              <a:gd name="T5" fmla="*/ 0 h 508"/>
              <a:gd name="T6" fmla="*/ 0 w 2292"/>
              <a:gd name="T7" fmla="*/ 65 h 508"/>
              <a:gd name="T8" fmla="*/ 0 w 2292"/>
              <a:gd name="T9" fmla="*/ 437 h 5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292" h="508">
                <a:moveTo>
                  <a:pt x="0" y="437"/>
                </a:moveTo>
                <a:lnTo>
                  <a:pt x="2292" y="508"/>
                </a:lnTo>
                <a:lnTo>
                  <a:pt x="2292" y="0"/>
                </a:lnTo>
                <a:lnTo>
                  <a:pt x="0" y="65"/>
                </a:lnTo>
                <a:lnTo>
                  <a:pt x="0" y="43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4C34E3D-B870-3941-8108-3B5984AF2352}"/>
              </a:ext>
            </a:extLst>
          </p:cNvPr>
          <p:cNvGrpSpPr/>
          <p:nvPr/>
        </p:nvGrpSpPr>
        <p:grpSpPr>
          <a:xfrm>
            <a:off x="7348925" y="3429000"/>
            <a:ext cx="2891072" cy="1231901"/>
            <a:chOff x="4486276" y="906463"/>
            <a:chExt cx="2876550" cy="1231901"/>
          </a:xfrm>
          <a:solidFill>
            <a:schemeClr val="tx1"/>
          </a:solidFill>
        </p:grpSpPr>
        <p:sp>
          <p:nvSpPr>
            <p:cNvPr id="36" name="Freeform 7">
              <a:extLst>
                <a:ext uri="{FF2B5EF4-FFF2-40B4-BE49-F238E27FC236}">
                  <a16:creationId xmlns:a16="http://schemas.microsoft.com/office/drawing/2014/main" id="{7EC0632E-6E04-3848-800A-E378EB15B8D8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7551" y="906463"/>
              <a:ext cx="320675" cy="412750"/>
            </a:xfrm>
            <a:custGeom>
              <a:avLst/>
              <a:gdLst>
                <a:gd name="T0" fmla="*/ 66 w 202"/>
                <a:gd name="T1" fmla="*/ 143 h 260"/>
                <a:gd name="T2" fmla="*/ 35 w 202"/>
                <a:gd name="T3" fmla="*/ 143 h 260"/>
                <a:gd name="T4" fmla="*/ 35 w 202"/>
                <a:gd name="T5" fmla="*/ 260 h 260"/>
                <a:gd name="T6" fmla="*/ 0 w 202"/>
                <a:gd name="T7" fmla="*/ 260 h 260"/>
                <a:gd name="T8" fmla="*/ 0 w 202"/>
                <a:gd name="T9" fmla="*/ 0 h 260"/>
                <a:gd name="T10" fmla="*/ 35 w 202"/>
                <a:gd name="T11" fmla="*/ 0 h 260"/>
                <a:gd name="T12" fmla="*/ 35 w 202"/>
                <a:gd name="T13" fmla="*/ 115 h 260"/>
                <a:gd name="T14" fmla="*/ 62 w 202"/>
                <a:gd name="T15" fmla="*/ 115 h 260"/>
                <a:gd name="T16" fmla="*/ 156 w 202"/>
                <a:gd name="T17" fmla="*/ 0 h 260"/>
                <a:gd name="T18" fmla="*/ 194 w 202"/>
                <a:gd name="T19" fmla="*/ 0 h 260"/>
                <a:gd name="T20" fmla="*/ 195 w 202"/>
                <a:gd name="T21" fmla="*/ 1 h 260"/>
                <a:gd name="T22" fmla="*/ 94 w 202"/>
                <a:gd name="T23" fmla="*/ 125 h 260"/>
                <a:gd name="T24" fmla="*/ 202 w 202"/>
                <a:gd name="T25" fmla="*/ 259 h 260"/>
                <a:gd name="T26" fmla="*/ 202 w 202"/>
                <a:gd name="T27" fmla="*/ 260 h 260"/>
                <a:gd name="T28" fmla="*/ 160 w 202"/>
                <a:gd name="T29" fmla="*/ 260 h 260"/>
                <a:gd name="T30" fmla="*/ 66 w 202"/>
                <a:gd name="T31" fmla="*/ 143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02" h="260">
                  <a:moveTo>
                    <a:pt x="66" y="143"/>
                  </a:moveTo>
                  <a:lnTo>
                    <a:pt x="35" y="143"/>
                  </a:lnTo>
                  <a:lnTo>
                    <a:pt x="35" y="260"/>
                  </a:lnTo>
                  <a:lnTo>
                    <a:pt x="0" y="260"/>
                  </a:lnTo>
                  <a:lnTo>
                    <a:pt x="0" y="0"/>
                  </a:lnTo>
                  <a:lnTo>
                    <a:pt x="35" y="0"/>
                  </a:lnTo>
                  <a:lnTo>
                    <a:pt x="35" y="115"/>
                  </a:lnTo>
                  <a:lnTo>
                    <a:pt x="62" y="115"/>
                  </a:lnTo>
                  <a:lnTo>
                    <a:pt x="156" y="0"/>
                  </a:lnTo>
                  <a:lnTo>
                    <a:pt x="194" y="0"/>
                  </a:lnTo>
                  <a:lnTo>
                    <a:pt x="195" y="1"/>
                  </a:lnTo>
                  <a:lnTo>
                    <a:pt x="94" y="125"/>
                  </a:lnTo>
                  <a:lnTo>
                    <a:pt x="202" y="259"/>
                  </a:lnTo>
                  <a:lnTo>
                    <a:pt x="202" y="260"/>
                  </a:lnTo>
                  <a:lnTo>
                    <a:pt x="160" y="260"/>
                  </a:lnTo>
                  <a:lnTo>
                    <a:pt x="66" y="1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8">
              <a:extLst>
                <a:ext uri="{FF2B5EF4-FFF2-40B4-BE49-F238E27FC236}">
                  <a16:creationId xmlns:a16="http://schemas.microsoft.com/office/drawing/2014/main" id="{0BFD399F-99DA-2341-9C32-5B4F97E5BC7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70451" y="1006476"/>
              <a:ext cx="257175" cy="319088"/>
            </a:xfrm>
            <a:custGeom>
              <a:avLst/>
              <a:gdLst>
                <a:gd name="T0" fmla="*/ 153 w 281"/>
                <a:gd name="T1" fmla="*/ 348 h 348"/>
                <a:gd name="T2" fmla="*/ 41 w 281"/>
                <a:gd name="T3" fmla="*/ 301 h 348"/>
                <a:gd name="T4" fmla="*/ 0 w 281"/>
                <a:gd name="T5" fmla="*/ 180 h 348"/>
                <a:gd name="T6" fmla="*/ 0 w 281"/>
                <a:gd name="T7" fmla="*/ 166 h 348"/>
                <a:gd name="T8" fmla="*/ 43 w 281"/>
                <a:gd name="T9" fmla="*/ 47 h 348"/>
                <a:gd name="T10" fmla="*/ 143 w 281"/>
                <a:gd name="T11" fmla="*/ 0 h 348"/>
                <a:gd name="T12" fmla="*/ 246 w 281"/>
                <a:gd name="T13" fmla="*/ 41 h 348"/>
                <a:gd name="T14" fmla="*/ 281 w 281"/>
                <a:gd name="T15" fmla="*/ 150 h 348"/>
                <a:gd name="T16" fmla="*/ 281 w 281"/>
                <a:gd name="T17" fmla="*/ 188 h 348"/>
                <a:gd name="T18" fmla="*/ 63 w 281"/>
                <a:gd name="T19" fmla="*/ 188 h 348"/>
                <a:gd name="T20" fmla="*/ 62 w 281"/>
                <a:gd name="T21" fmla="*/ 189 h 348"/>
                <a:gd name="T22" fmla="*/ 87 w 281"/>
                <a:gd name="T23" fmla="*/ 269 h 348"/>
                <a:gd name="T24" fmla="*/ 153 w 281"/>
                <a:gd name="T25" fmla="*/ 300 h 348"/>
                <a:gd name="T26" fmla="*/ 207 w 281"/>
                <a:gd name="T27" fmla="*/ 291 h 348"/>
                <a:gd name="T28" fmla="*/ 247 w 281"/>
                <a:gd name="T29" fmla="*/ 266 h 348"/>
                <a:gd name="T30" fmla="*/ 271 w 281"/>
                <a:gd name="T31" fmla="*/ 306 h 348"/>
                <a:gd name="T32" fmla="*/ 224 w 281"/>
                <a:gd name="T33" fmla="*/ 336 h 348"/>
                <a:gd name="T34" fmla="*/ 153 w 281"/>
                <a:gd name="T35" fmla="*/ 348 h 348"/>
                <a:gd name="T36" fmla="*/ 143 w 281"/>
                <a:gd name="T37" fmla="*/ 48 h 348"/>
                <a:gd name="T38" fmla="*/ 91 w 281"/>
                <a:gd name="T39" fmla="*/ 74 h 348"/>
                <a:gd name="T40" fmla="*/ 64 w 281"/>
                <a:gd name="T41" fmla="*/ 138 h 348"/>
                <a:gd name="T42" fmla="*/ 65 w 281"/>
                <a:gd name="T43" fmla="*/ 140 h 348"/>
                <a:gd name="T44" fmla="*/ 220 w 281"/>
                <a:gd name="T45" fmla="*/ 140 h 348"/>
                <a:gd name="T46" fmla="*/ 220 w 281"/>
                <a:gd name="T47" fmla="*/ 132 h 348"/>
                <a:gd name="T48" fmla="*/ 200 w 281"/>
                <a:gd name="T49" fmla="*/ 72 h 348"/>
                <a:gd name="T50" fmla="*/ 143 w 281"/>
                <a:gd name="T51" fmla="*/ 48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81" h="348">
                  <a:moveTo>
                    <a:pt x="153" y="348"/>
                  </a:moveTo>
                  <a:cubicBezTo>
                    <a:pt x="106" y="348"/>
                    <a:pt x="69" y="332"/>
                    <a:pt x="41" y="301"/>
                  </a:cubicBezTo>
                  <a:cubicBezTo>
                    <a:pt x="14" y="270"/>
                    <a:pt x="0" y="230"/>
                    <a:pt x="0" y="180"/>
                  </a:cubicBezTo>
                  <a:cubicBezTo>
                    <a:pt x="0" y="166"/>
                    <a:pt x="0" y="166"/>
                    <a:pt x="0" y="166"/>
                  </a:cubicBezTo>
                  <a:cubicBezTo>
                    <a:pt x="0" y="119"/>
                    <a:pt x="14" y="79"/>
                    <a:pt x="43" y="47"/>
                  </a:cubicBezTo>
                  <a:cubicBezTo>
                    <a:pt x="71" y="16"/>
                    <a:pt x="105" y="0"/>
                    <a:pt x="143" y="0"/>
                  </a:cubicBezTo>
                  <a:cubicBezTo>
                    <a:pt x="189" y="0"/>
                    <a:pt x="223" y="13"/>
                    <a:pt x="246" y="41"/>
                  </a:cubicBezTo>
                  <a:cubicBezTo>
                    <a:pt x="269" y="68"/>
                    <a:pt x="281" y="104"/>
                    <a:pt x="281" y="150"/>
                  </a:cubicBezTo>
                  <a:cubicBezTo>
                    <a:pt x="281" y="188"/>
                    <a:pt x="281" y="188"/>
                    <a:pt x="281" y="188"/>
                  </a:cubicBezTo>
                  <a:cubicBezTo>
                    <a:pt x="63" y="188"/>
                    <a:pt x="63" y="188"/>
                    <a:pt x="63" y="188"/>
                  </a:cubicBezTo>
                  <a:cubicBezTo>
                    <a:pt x="62" y="189"/>
                    <a:pt x="62" y="189"/>
                    <a:pt x="62" y="189"/>
                  </a:cubicBezTo>
                  <a:cubicBezTo>
                    <a:pt x="63" y="221"/>
                    <a:pt x="71" y="248"/>
                    <a:pt x="87" y="269"/>
                  </a:cubicBezTo>
                  <a:cubicBezTo>
                    <a:pt x="102" y="289"/>
                    <a:pt x="124" y="300"/>
                    <a:pt x="153" y="300"/>
                  </a:cubicBezTo>
                  <a:cubicBezTo>
                    <a:pt x="173" y="300"/>
                    <a:pt x="191" y="297"/>
                    <a:pt x="207" y="291"/>
                  </a:cubicBezTo>
                  <a:cubicBezTo>
                    <a:pt x="223" y="285"/>
                    <a:pt x="236" y="277"/>
                    <a:pt x="247" y="266"/>
                  </a:cubicBezTo>
                  <a:cubicBezTo>
                    <a:pt x="271" y="306"/>
                    <a:pt x="271" y="306"/>
                    <a:pt x="271" y="306"/>
                  </a:cubicBezTo>
                  <a:cubicBezTo>
                    <a:pt x="259" y="318"/>
                    <a:pt x="244" y="328"/>
                    <a:pt x="224" y="336"/>
                  </a:cubicBezTo>
                  <a:cubicBezTo>
                    <a:pt x="204" y="344"/>
                    <a:pt x="181" y="348"/>
                    <a:pt x="153" y="348"/>
                  </a:cubicBezTo>
                  <a:close/>
                  <a:moveTo>
                    <a:pt x="143" y="48"/>
                  </a:moveTo>
                  <a:cubicBezTo>
                    <a:pt x="123" y="48"/>
                    <a:pt x="106" y="56"/>
                    <a:pt x="91" y="74"/>
                  </a:cubicBezTo>
                  <a:cubicBezTo>
                    <a:pt x="77" y="91"/>
                    <a:pt x="68" y="112"/>
                    <a:pt x="64" y="138"/>
                  </a:cubicBezTo>
                  <a:cubicBezTo>
                    <a:pt x="65" y="140"/>
                    <a:pt x="65" y="140"/>
                    <a:pt x="65" y="140"/>
                  </a:cubicBezTo>
                  <a:cubicBezTo>
                    <a:pt x="220" y="140"/>
                    <a:pt x="220" y="140"/>
                    <a:pt x="220" y="140"/>
                  </a:cubicBezTo>
                  <a:cubicBezTo>
                    <a:pt x="220" y="132"/>
                    <a:pt x="220" y="132"/>
                    <a:pt x="220" y="132"/>
                  </a:cubicBezTo>
                  <a:cubicBezTo>
                    <a:pt x="220" y="108"/>
                    <a:pt x="213" y="88"/>
                    <a:pt x="200" y="72"/>
                  </a:cubicBezTo>
                  <a:cubicBezTo>
                    <a:pt x="188" y="56"/>
                    <a:pt x="169" y="48"/>
                    <a:pt x="143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9">
              <a:extLst>
                <a:ext uri="{FF2B5EF4-FFF2-40B4-BE49-F238E27FC236}">
                  <a16:creationId xmlns:a16="http://schemas.microsoft.com/office/drawing/2014/main" id="{B380CECD-46C9-A34A-9BB2-83AC86B7C8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3026" y="1012826"/>
              <a:ext cx="274638" cy="428625"/>
            </a:xfrm>
            <a:custGeom>
              <a:avLst/>
              <a:gdLst>
                <a:gd name="T0" fmla="*/ 138 w 301"/>
                <a:gd name="T1" fmla="*/ 211 h 470"/>
                <a:gd name="T2" fmla="*/ 149 w 301"/>
                <a:gd name="T3" fmla="*/ 253 h 470"/>
                <a:gd name="T4" fmla="*/ 151 w 301"/>
                <a:gd name="T5" fmla="*/ 253 h 470"/>
                <a:gd name="T6" fmla="*/ 234 w 301"/>
                <a:gd name="T7" fmla="*/ 0 h 470"/>
                <a:gd name="T8" fmla="*/ 301 w 301"/>
                <a:gd name="T9" fmla="*/ 0 h 470"/>
                <a:gd name="T10" fmla="*/ 160 w 301"/>
                <a:gd name="T11" fmla="*/ 386 h 470"/>
                <a:gd name="T12" fmla="*/ 124 w 301"/>
                <a:gd name="T13" fmla="*/ 445 h 470"/>
                <a:gd name="T14" fmla="*/ 60 w 301"/>
                <a:gd name="T15" fmla="*/ 470 h 470"/>
                <a:gd name="T16" fmla="*/ 41 w 301"/>
                <a:gd name="T17" fmla="*/ 469 h 470"/>
                <a:gd name="T18" fmla="*/ 24 w 301"/>
                <a:gd name="T19" fmla="*/ 465 h 470"/>
                <a:gd name="T20" fmla="*/ 30 w 301"/>
                <a:gd name="T21" fmla="*/ 417 h 470"/>
                <a:gd name="T22" fmla="*/ 41 w 301"/>
                <a:gd name="T23" fmla="*/ 418 h 470"/>
                <a:gd name="T24" fmla="*/ 57 w 301"/>
                <a:gd name="T25" fmla="*/ 419 h 470"/>
                <a:gd name="T26" fmla="*/ 89 w 301"/>
                <a:gd name="T27" fmla="*/ 402 h 470"/>
                <a:gd name="T28" fmla="*/ 110 w 301"/>
                <a:gd name="T29" fmla="*/ 363 h 470"/>
                <a:gd name="T30" fmla="*/ 124 w 301"/>
                <a:gd name="T31" fmla="*/ 328 h 470"/>
                <a:gd name="T32" fmla="*/ 0 w 301"/>
                <a:gd name="T33" fmla="*/ 0 h 470"/>
                <a:gd name="T34" fmla="*/ 68 w 301"/>
                <a:gd name="T35" fmla="*/ 0 h 470"/>
                <a:gd name="T36" fmla="*/ 138 w 301"/>
                <a:gd name="T37" fmla="*/ 211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01" h="470">
                  <a:moveTo>
                    <a:pt x="138" y="211"/>
                  </a:moveTo>
                  <a:cubicBezTo>
                    <a:pt x="149" y="253"/>
                    <a:pt x="149" y="253"/>
                    <a:pt x="149" y="253"/>
                  </a:cubicBezTo>
                  <a:cubicBezTo>
                    <a:pt x="151" y="253"/>
                    <a:pt x="151" y="253"/>
                    <a:pt x="151" y="253"/>
                  </a:cubicBezTo>
                  <a:cubicBezTo>
                    <a:pt x="234" y="0"/>
                    <a:pt x="234" y="0"/>
                    <a:pt x="234" y="0"/>
                  </a:cubicBezTo>
                  <a:cubicBezTo>
                    <a:pt x="301" y="0"/>
                    <a:pt x="301" y="0"/>
                    <a:pt x="301" y="0"/>
                  </a:cubicBezTo>
                  <a:cubicBezTo>
                    <a:pt x="160" y="386"/>
                    <a:pt x="160" y="386"/>
                    <a:pt x="160" y="386"/>
                  </a:cubicBezTo>
                  <a:cubicBezTo>
                    <a:pt x="152" y="409"/>
                    <a:pt x="140" y="429"/>
                    <a:pt x="124" y="445"/>
                  </a:cubicBezTo>
                  <a:cubicBezTo>
                    <a:pt x="108" y="462"/>
                    <a:pt x="87" y="470"/>
                    <a:pt x="60" y="470"/>
                  </a:cubicBezTo>
                  <a:cubicBezTo>
                    <a:pt x="55" y="470"/>
                    <a:pt x="49" y="470"/>
                    <a:pt x="41" y="469"/>
                  </a:cubicBezTo>
                  <a:cubicBezTo>
                    <a:pt x="34" y="468"/>
                    <a:pt x="28" y="466"/>
                    <a:pt x="24" y="465"/>
                  </a:cubicBezTo>
                  <a:cubicBezTo>
                    <a:pt x="30" y="417"/>
                    <a:pt x="30" y="417"/>
                    <a:pt x="30" y="417"/>
                  </a:cubicBezTo>
                  <a:cubicBezTo>
                    <a:pt x="29" y="417"/>
                    <a:pt x="32" y="417"/>
                    <a:pt x="41" y="418"/>
                  </a:cubicBezTo>
                  <a:cubicBezTo>
                    <a:pt x="49" y="419"/>
                    <a:pt x="55" y="419"/>
                    <a:pt x="57" y="419"/>
                  </a:cubicBezTo>
                  <a:cubicBezTo>
                    <a:pt x="70" y="419"/>
                    <a:pt x="81" y="413"/>
                    <a:pt x="89" y="402"/>
                  </a:cubicBezTo>
                  <a:cubicBezTo>
                    <a:pt x="97" y="390"/>
                    <a:pt x="104" y="377"/>
                    <a:pt x="110" y="363"/>
                  </a:cubicBezTo>
                  <a:cubicBezTo>
                    <a:pt x="124" y="328"/>
                    <a:pt x="124" y="328"/>
                    <a:pt x="124" y="32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8" y="0"/>
                    <a:pt x="68" y="0"/>
                    <a:pt x="68" y="0"/>
                  </a:cubicBezTo>
                  <a:lnTo>
                    <a:pt x="138" y="2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10">
              <a:extLst>
                <a:ext uri="{FF2B5EF4-FFF2-40B4-BE49-F238E27FC236}">
                  <a16:creationId xmlns:a16="http://schemas.microsoft.com/office/drawing/2014/main" id="{50A11715-E903-1E4E-8257-848635648F7A}"/>
                </a:ext>
              </a:extLst>
            </p:cNvPr>
            <p:cNvSpPr>
              <a:spLocks/>
            </p:cNvSpPr>
            <p:nvPr/>
          </p:nvSpPr>
          <p:spPr bwMode="auto">
            <a:xfrm>
              <a:off x="4486276" y="1633538"/>
              <a:ext cx="165100" cy="387350"/>
            </a:xfrm>
            <a:custGeom>
              <a:avLst/>
              <a:gdLst>
                <a:gd name="T0" fmla="*/ 114 w 181"/>
                <a:gd name="T1" fmla="*/ 0 h 423"/>
                <a:gd name="T2" fmla="*/ 114 w 181"/>
                <a:gd name="T3" fmla="*/ 81 h 423"/>
                <a:gd name="T4" fmla="*/ 178 w 181"/>
                <a:gd name="T5" fmla="*/ 81 h 423"/>
                <a:gd name="T6" fmla="*/ 178 w 181"/>
                <a:gd name="T7" fmla="*/ 126 h 423"/>
                <a:gd name="T8" fmla="*/ 114 w 181"/>
                <a:gd name="T9" fmla="*/ 126 h 423"/>
                <a:gd name="T10" fmla="*/ 114 w 181"/>
                <a:gd name="T11" fmla="*/ 330 h 423"/>
                <a:gd name="T12" fmla="*/ 124 w 181"/>
                <a:gd name="T13" fmla="*/ 363 h 423"/>
                <a:gd name="T14" fmla="*/ 150 w 181"/>
                <a:gd name="T15" fmla="*/ 372 h 423"/>
                <a:gd name="T16" fmla="*/ 162 w 181"/>
                <a:gd name="T17" fmla="*/ 371 h 423"/>
                <a:gd name="T18" fmla="*/ 173 w 181"/>
                <a:gd name="T19" fmla="*/ 368 h 423"/>
                <a:gd name="T20" fmla="*/ 181 w 181"/>
                <a:gd name="T21" fmla="*/ 410 h 423"/>
                <a:gd name="T22" fmla="*/ 161 w 181"/>
                <a:gd name="T23" fmla="*/ 419 h 423"/>
                <a:gd name="T24" fmla="*/ 135 w 181"/>
                <a:gd name="T25" fmla="*/ 423 h 423"/>
                <a:gd name="T26" fmla="*/ 75 w 181"/>
                <a:gd name="T27" fmla="*/ 400 h 423"/>
                <a:gd name="T28" fmla="*/ 53 w 181"/>
                <a:gd name="T29" fmla="*/ 330 h 423"/>
                <a:gd name="T30" fmla="*/ 53 w 181"/>
                <a:gd name="T31" fmla="*/ 126 h 423"/>
                <a:gd name="T32" fmla="*/ 0 w 181"/>
                <a:gd name="T33" fmla="*/ 126 h 423"/>
                <a:gd name="T34" fmla="*/ 0 w 181"/>
                <a:gd name="T35" fmla="*/ 81 h 423"/>
                <a:gd name="T36" fmla="*/ 53 w 181"/>
                <a:gd name="T37" fmla="*/ 81 h 423"/>
                <a:gd name="T38" fmla="*/ 53 w 181"/>
                <a:gd name="T39" fmla="*/ 0 h 423"/>
                <a:gd name="T40" fmla="*/ 114 w 181"/>
                <a:gd name="T41" fmla="*/ 0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81" h="423">
                  <a:moveTo>
                    <a:pt x="114" y="0"/>
                  </a:moveTo>
                  <a:cubicBezTo>
                    <a:pt x="114" y="81"/>
                    <a:pt x="114" y="81"/>
                    <a:pt x="114" y="81"/>
                  </a:cubicBezTo>
                  <a:cubicBezTo>
                    <a:pt x="178" y="81"/>
                    <a:pt x="178" y="81"/>
                    <a:pt x="178" y="81"/>
                  </a:cubicBezTo>
                  <a:cubicBezTo>
                    <a:pt x="178" y="126"/>
                    <a:pt x="178" y="126"/>
                    <a:pt x="178" y="126"/>
                  </a:cubicBezTo>
                  <a:cubicBezTo>
                    <a:pt x="114" y="126"/>
                    <a:pt x="114" y="126"/>
                    <a:pt x="114" y="126"/>
                  </a:cubicBezTo>
                  <a:cubicBezTo>
                    <a:pt x="114" y="330"/>
                    <a:pt x="114" y="330"/>
                    <a:pt x="114" y="330"/>
                  </a:cubicBezTo>
                  <a:cubicBezTo>
                    <a:pt x="114" y="345"/>
                    <a:pt x="118" y="356"/>
                    <a:pt x="124" y="363"/>
                  </a:cubicBezTo>
                  <a:cubicBezTo>
                    <a:pt x="131" y="369"/>
                    <a:pt x="139" y="372"/>
                    <a:pt x="150" y="372"/>
                  </a:cubicBezTo>
                  <a:cubicBezTo>
                    <a:pt x="154" y="372"/>
                    <a:pt x="157" y="372"/>
                    <a:pt x="162" y="371"/>
                  </a:cubicBezTo>
                  <a:cubicBezTo>
                    <a:pt x="166" y="370"/>
                    <a:pt x="170" y="369"/>
                    <a:pt x="173" y="368"/>
                  </a:cubicBezTo>
                  <a:cubicBezTo>
                    <a:pt x="181" y="410"/>
                    <a:pt x="181" y="410"/>
                    <a:pt x="181" y="410"/>
                  </a:cubicBezTo>
                  <a:cubicBezTo>
                    <a:pt x="176" y="414"/>
                    <a:pt x="170" y="417"/>
                    <a:pt x="161" y="419"/>
                  </a:cubicBezTo>
                  <a:cubicBezTo>
                    <a:pt x="152" y="421"/>
                    <a:pt x="143" y="423"/>
                    <a:pt x="135" y="423"/>
                  </a:cubicBezTo>
                  <a:cubicBezTo>
                    <a:pt x="110" y="423"/>
                    <a:pt x="90" y="415"/>
                    <a:pt x="75" y="400"/>
                  </a:cubicBezTo>
                  <a:cubicBezTo>
                    <a:pt x="61" y="385"/>
                    <a:pt x="53" y="362"/>
                    <a:pt x="53" y="330"/>
                  </a:cubicBezTo>
                  <a:cubicBezTo>
                    <a:pt x="53" y="126"/>
                    <a:pt x="53" y="126"/>
                    <a:pt x="53" y="126"/>
                  </a:cubicBezTo>
                  <a:cubicBezTo>
                    <a:pt x="0" y="126"/>
                    <a:pt x="0" y="126"/>
                    <a:pt x="0" y="126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53" y="81"/>
                    <a:pt x="53" y="81"/>
                    <a:pt x="53" y="81"/>
                  </a:cubicBezTo>
                  <a:cubicBezTo>
                    <a:pt x="53" y="0"/>
                    <a:pt x="53" y="0"/>
                    <a:pt x="53" y="0"/>
                  </a:cubicBezTo>
                  <a:lnTo>
                    <a:pt x="1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11">
              <a:extLst>
                <a:ext uri="{FF2B5EF4-FFF2-40B4-BE49-F238E27FC236}">
                  <a16:creationId xmlns:a16="http://schemas.microsoft.com/office/drawing/2014/main" id="{C0759CDB-558A-3F42-96B3-21593DC9963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08526" y="1703388"/>
              <a:ext cx="255588" cy="317500"/>
            </a:xfrm>
            <a:custGeom>
              <a:avLst/>
              <a:gdLst>
                <a:gd name="T0" fmla="*/ 217 w 280"/>
                <a:gd name="T1" fmla="*/ 341 h 348"/>
                <a:gd name="T2" fmla="*/ 212 w 280"/>
                <a:gd name="T3" fmla="*/ 314 h 348"/>
                <a:gd name="T4" fmla="*/ 210 w 280"/>
                <a:gd name="T5" fmla="*/ 291 h 348"/>
                <a:gd name="T6" fmla="*/ 166 w 280"/>
                <a:gd name="T7" fmla="*/ 331 h 348"/>
                <a:gd name="T8" fmla="*/ 107 w 280"/>
                <a:gd name="T9" fmla="*/ 348 h 348"/>
                <a:gd name="T10" fmla="*/ 27 w 280"/>
                <a:gd name="T11" fmla="*/ 321 h 348"/>
                <a:gd name="T12" fmla="*/ 0 w 280"/>
                <a:gd name="T13" fmla="*/ 247 h 348"/>
                <a:gd name="T14" fmla="*/ 39 w 280"/>
                <a:gd name="T15" fmla="*/ 172 h 348"/>
                <a:gd name="T16" fmla="*/ 144 w 280"/>
                <a:gd name="T17" fmla="*/ 145 h 348"/>
                <a:gd name="T18" fmla="*/ 210 w 280"/>
                <a:gd name="T19" fmla="*/ 145 h 348"/>
                <a:gd name="T20" fmla="*/ 210 w 280"/>
                <a:gd name="T21" fmla="*/ 112 h 348"/>
                <a:gd name="T22" fmla="*/ 192 w 280"/>
                <a:gd name="T23" fmla="*/ 65 h 348"/>
                <a:gd name="T24" fmla="*/ 141 w 280"/>
                <a:gd name="T25" fmla="*/ 48 h 348"/>
                <a:gd name="T26" fmla="*/ 94 w 280"/>
                <a:gd name="T27" fmla="*/ 63 h 348"/>
                <a:gd name="T28" fmla="*/ 75 w 280"/>
                <a:gd name="T29" fmla="*/ 99 h 348"/>
                <a:gd name="T30" fmla="*/ 17 w 280"/>
                <a:gd name="T31" fmla="*/ 99 h 348"/>
                <a:gd name="T32" fmla="*/ 16 w 280"/>
                <a:gd name="T33" fmla="*/ 97 h 348"/>
                <a:gd name="T34" fmla="*/ 51 w 280"/>
                <a:gd name="T35" fmla="*/ 30 h 348"/>
                <a:gd name="T36" fmla="*/ 145 w 280"/>
                <a:gd name="T37" fmla="*/ 0 h 348"/>
                <a:gd name="T38" fmla="*/ 237 w 280"/>
                <a:gd name="T39" fmla="*/ 29 h 348"/>
                <a:gd name="T40" fmla="*/ 271 w 280"/>
                <a:gd name="T41" fmla="*/ 112 h 348"/>
                <a:gd name="T42" fmla="*/ 271 w 280"/>
                <a:gd name="T43" fmla="*/ 274 h 348"/>
                <a:gd name="T44" fmla="*/ 273 w 280"/>
                <a:gd name="T45" fmla="*/ 308 h 348"/>
                <a:gd name="T46" fmla="*/ 280 w 280"/>
                <a:gd name="T47" fmla="*/ 341 h 348"/>
                <a:gd name="T48" fmla="*/ 217 w 280"/>
                <a:gd name="T49" fmla="*/ 341 h 348"/>
                <a:gd name="T50" fmla="*/ 116 w 280"/>
                <a:gd name="T51" fmla="*/ 296 h 348"/>
                <a:gd name="T52" fmla="*/ 176 w 280"/>
                <a:gd name="T53" fmla="*/ 279 h 348"/>
                <a:gd name="T54" fmla="*/ 210 w 280"/>
                <a:gd name="T55" fmla="*/ 240 h 348"/>
                <a:gd name="T56" fmla="*/ 210 w 280"/>
                <a:gd name="T57" fmla="*/ 186 h 348"/>
                <a:gd name="T58" fmla="*/ 142 w 280"/>
                <a:gd name="T59" fmla="*/ 186 h 348"/>
                <a:gd name="T60" fmla="*/ 83 w 280"/>
                <a:gd name="T61" fmla="*/ 204 h 348"/>
                <a:gd name="T62" fmla="*/ 61 w 280"/>
                <a:gd name="T63" fmla="*/ 248 h 348"/>
                <a:gd name="T64" fmla="*/ 75 w 280"/>
                <a:gd name="T65" fmla="*/ 283 h 348"/>
                <a:gd name="T66" fmla="*/ 116 w 280"/>
                <a:gd name="T67" fmla="*/ 296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80" h="348">
                  <a:moveTo>
                    <a:pt x="217" y="341"/>
                  </a:moveTo>
                  <a:cubicBezTo>
                    <a:pt x="215" y="331"/>
                    <a:pt x="213" y="322"/>
                    <a:pt x="212" y="314"/>
                  </a:cubicBezTo>
                  <a:cubicBezTo>
                    <a:pt x="211" y="307"/>
                    <a:pt x="210" y="299"/>
                    <a:pt x="210" y="291"/>
                  </a:cubicBezTo>
                  <a:cubicBezTo>
                    <a:pt x="199" y="307"/>
                    <a:pt x="184" y="321"/>
                    <a:pt x="166" y="331"/>
                  </a:cubicBezTo>
                  <a:cubicBezTo>
                    <a:pt x="148" y="342"/>
                    <a:pt x="128" y="348"/>
                    <a:pt x="107" y="348"/>
                  </a:cubicBezTo>
                  <a:cubicBezTo>
                    <a:pt x="72" y="348"/>
                    <a:pt x="45" y="339"/>
                    <a:pt x="27" y="321"/>
                  </a:cubicBezTo>
                  <a:cubicBezTo>
                    <a:pt x="9" y="303"/>
                    <a:pt x="0" y="278"/>
                    <a:pt x="0" y="247"/>
                  </a:cubicBezTo>
                  <a:cubicBezTo>
                    <a:pt x="0" y="215"/>
                    <a:pt x="13" y="190"/>
                    <a:pt x="39" y="172"/>
                  </a:cubicBezTo>
                  <a:cubicBezTo>
                    <a:pt x="64" y="154"/>
                    <a:pt x="100" y="145"/>
                    <a:pt x="144" y="145"/>
                  </a:cubicBezTo>
                  <a:cubicBezTo>
                    <a:pt x="210" y="145"/>
                    <a:pt x="210" y="145"/>
                    <a:pt x="210" y="145"/>
                  </a:cubicBezTo>
                  <a:cubicBezTo>
                    <a:pt x="210" y="112"/>
                    <a:pt x="210" y="112"/>
                    <a:pt x="210" y="112"/>
                  </a:cubicBezTo>
                  <a:cubicBezTo>
                    <a:pt x="210" y="92"/>
                    <a:pt x="204" y="76"/>
                    <a:pt x="192" y="65"/>
                  </a:cubicBezTo>
                  <a:cubicBezTo>
                    <a:pt x="180" y="54"/>
                    <a:pt x="163" y="48"/>
                    <a:pt x="141" y="48"/>
                  </a:cubicBezTo>
                  <a:cubicBezTo>
                    <a:pt x="122" y="48"/>
                    <a:pt x="106" y="53"/>
                    <a:pt x="94" y="63"/>
                  </a:cubicBezTo>
                  <a:cubicBezTo>
                    <a:pt x="81" y="73"/>
                    <a:pt x="75" y="85"/>
                    <a:pt x="75" y="99"/>
                  </a:cubicBezTo>
                  <a:cubicBezTo>
                    <a:pt x="17" y="99"/>
                    <a:pt x="17" y="99"/>
                    <a:pt x="17" y="99"/>
                  </a:cubicBezTo>
                  <a:cubicBezTo>
                    <a:pt x="16" y="97"/>
                    <a:pt x="16" y="97"/>
                    <a:pt x="16" y="97"/>
                  </a:cubicBezTo>
                  <a:cubicBezTo>
                    <a:pt x="15" y="73"/>
                    <a:pt x="27" y="50"/>
                    <a:pt x="51" y="30"/>
                  </a:cubicBezTo>
                  <a:cubicBezTo>
                    <a:pt x="75" y="10"/>
                    <a:pt x="107" y="0"/>
                    <a:pt x="145" y="0"/>
                  </a:cubicBezTo>
                  <a:cubicBezTo>
                    <a:pt x="183" y="0"/>
                    <a:pt x="213" y="10"/>
                    <a:pt x="237" y="29"/>
                  </a:cubicBezTo>
                  <a:cubicBezTo>
                    <a:pt x="260" y="48"/>
                    <a:pt x="271" y="76"/>
                    <a:pt x="271" y="112"/>
                  </a:cubicBezTo>
                  <a:cubicBezTo>
                    <a:pt x="271" y="274"/>
                    <a:pt x="271" y="274"/>
                    <a:pt x="271" y="274"/>
                  </a:cubicBezTo>
                  <a:cubicBezTo>
                    <a:pt x="271" y="286"/>
                    <a:pt x="272" y="297"/>
                    <a:pt x="273" y="308"/>
                  </a:cubicBezTo>
                  <a:cubicBezTo>
                    <a:pt x="274" y="319"/>
                    <a:pt x="277" y="330"/>
                    <a:pt x="280" y="341"/>
                  </a:cubicBezTo>
                  <a:lnTo>
                    <a:pt x="217" y="341"/>
                  </a:lnTo>
                  <a:close/>
                  <a:moveTo>
                    <a:pt x="116" y="296"/>
                  </a:moveTo>
                  <a:cubicBezTo>
                    <a:pt x="138" y="296"/>
                    <a:pt x="158" y="291"/>
                    <a:pt x="176" y="279"/>
                  </a:cubicBezTo>
                  <a:cubicBezTo>
                    <a:pt x="193" y="268"/>
                    <a:pt x="205" y="255"/>
                    <a:pt x="210" y="240"/>
                  </a:cubicBezTo>
                  <a:cubicBezTo>
                    <a:pt x="210" y="186"/>
                    <a:pt x="210" y="186"/>
                    <a:pt x="210" y="186"/>
                  </a:cubicBezTo>
                  <a:cubicBezTo>
                    <a:pt x="142" y="186"/>
                    <a:pt x="142" y="186"/>
                    <a:pt x="142" y="186"/>
                  </a:cubicBezTo>
                  <a:cubicBezTo>
                    <a:pt x="117" y="186"/>
                    <a:pt x="98" y="192"/>
                    <a:pt x="83" y="204"/>
                  </a:cubicBezTo>
                  <a:cubicBezTo>
                    <a:pt x="68" y="217"/>
                    <a:pt x="61" y="231"/>
                    <a:pt x="61" y="248"/>
                  </a:cubicBezTo>
                  <a:cubicBezTo>
                    <a:pt x="61" y="263"/>
                    <a:pt x="65" y="275"/>
                    <a:pt x="75" y="283"/>
                  </a:cubicBezTo>
                  <a:cubicBezTo>
                    <a:pt x="84" y="292"/>
                    <a:pt x="98" y="296"/>
                    <a:pt x="116" y="2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12">
              <a:extLst>
                <a:ext uri="{FF2B5EF4-FFF2-40B4-BE49-F238E27FC236}">
                  <a16:creationId xmlns:a16="http://schemas.microsoft.com/office/drawing/2014/main" id="{0B0A523A-908B-FF47-8DEC-C088C5A340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7138" y="1573213"/>
              <a:ext cx="257175" cy="441325"/>
            </a:xfrm>
            <a:custGeom>
              <a:avLst/>
              <a:gdLst>
                <a:gd name="T0" fmla="*/ 58 w 162"/>
                <a:gd name="T1" fmla="*/ 189 h 278"/>
                <a:gd name="T2" fmla="*/ 35 w 162"/>
                <a:gd name="T3" fmla="*/ 189 h 278"/>
                <a:gd name="T4" fmla="*/ 35 w 162"/>
                <a:gd name="T5" fmla="*/ 278 h 278"/>
                <a:gd name="T6" fmla="*/ 0 w 162"/>
                <a:gd name="T7" fmla="*/ 278 h 278"/>
                <a:gd name="T8" fmla="*/ 0 w 162"/>
                <a:gd name="T9" fmla="*/ 0 h 278"/>
                <a:gd name="T10" fmla="*/ 35 w 162"/>
                <a:gd name="T11" fmla="*/ 0 h 278"/>
                <a:gd name="T12" fmla="*/ 35 w 162"/>
                <a:gd name="T13" fmla="*/ 161 h 278"/>
                <a:gd name="T14" fmla="*/ 57 w 162"/>
                <a:gd name="T15" fmla="*/ 161 h 278"/>
                <a:gd name="T16" fmla="*/ 110 w 162"/>
                <a:gd name="T17" fmla="*/ 85 h 278"/>
                <a:gd name="T18" fmla="*/ 152 w 162"/>
                <a:gd name="T19" fmla="*/ 85 h 278"/>
                <a:gd name="T20" fmla="*/ 86 w 162"/>
                <a:gd name="T21" fmla="*/ 173 h 278"/>
                <a:gd name="T22" fmla="*/ 162 w 162"/>
                <a:gd name="T23" fmla="*/ 278 h 278"/>
                <a:gd name="T24" fmla="*/ 120 w 162"/>
                <a:gd name="T25" fmla="*/ 278 h 278"/>
                <a:gd name="T26" fmla="*/ 58 w 162"/>
                <a:gd name="T27" fmla="*/ 189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2" h="278">
                  <a:moveTo>
                    <a:pt x="58" y="189"/>
                  </a:moveTo>
                  <a:lnTo>
                    <a:pt x="35" y="189"/>
                  </a:lnTo>
                  <a:lnTo>
                    <a:pt x="35" y="278"/>
                  </a:lnTo>
                  <a:lnTo>
                    <a:pt x="0" y="278"/>
                  </a:lnTo>
                  <a:lnTo>
                    <a:pt x="0" y="0"/>
                  </a:lnTo>
                  <a:lnTo>
                    <a:pt x="35" y="0"/>
                  </a:lnTo>
                  <a:lnTo>
                    <a:pt x="35" y="161"/>
                  </a:lnTo>
                  <a:lnTo>
                    <a:pt x="57" y="161"/>
                  </a:lnTo>
                  <a:lnTo>
                    <a:pt x="110" y="85"/>
                  </a:lnTo>
                  <a:lnTo>
                    <a:pt x="152" y="85"/>
                  </a:lnTo>
                  <a:lnTo>
                    <a:pt x="86" y="173"/>
                  </a:lnTo>
                  <a:lnTo>
                    <a:pt x="162" y="278"/>
                  </a:lnTo>
                  <a:lnTo>
                    <a:pt x="120" y="278"/>
                  </a:lnTo>
                  <a:lnTo>
                    <a:pt x="58" y="18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13">
              <a:extLst>
                <a:ext uri="{FF2B5EF4-FFF2-40B4-BE49-F238E27FC236}">
                  <a16:creationId xmlns:a16="http://schemas.microsoft.com/office/drawing/2014/main" id="{89A80278-513E-5148-8D97-3EA9BFC326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14951" y="1703388"/>
              <a:ext cx="257175" cy="317500"/>
            </a:xfrm>
            <a:custGeom>
              <a:avLst/>
              <a:gdLst>
                <a:gd name="T0" fmla="*/ 153 w 281"/>
                <a:gd name="T1" fmla="*/ 348 h 348"/>
                <a:gd name="T2" fmla="*/ 41 w 281"/>
                <a:gd name="T3" fmla="*/ 301 h 348"/>
                <a:gd name="T4" fmla="*/ 0 w 281"/>
                <a:gd name="T5" fmla="*/ 180 h 348"/>
                <a:gd name="T6" fmla="*/ 0 w 281"/>
                <a:gd name="T7" fmla="*/ 166 h 348"/>
                <a:gd name="T8" fmla="*/ 43 w 281"/>
                <a:gd name="T9" fmla="*/ 47 h 348"/>
                <a:gd name="T10" fmla="*/ 144 w 281"/>
                <a:gd name="T11" fmla="*/ 0 h 348"/>
                <a:gd name="T12" fmla="*/ 246 w 281"/>
                <a:gd name="T13" fmla="*/ 41 h 348"/>
                <a:gd name="T14" fmla="*/ 281 w 281"/>
                <a:gd name="T15" fmla="*/ 150 h 348"/>
                <a:gd name="T16" fmla="*/ 281 w 281"/>
                <a:gd name="T17" fmla="*/ 188 h 348"/>
                <a:gd name="T18" fmla="*/ 63 w 281"/>
                <a:gd name="T19" fmla="*/ 188 h 348"/>
                <a:gd name="T20" fmla="*/ 62 w 281"/>
                <a:gd name="T21" fmla="*/ 189 h 348"/>
                <a:gd name="T22" fmla="*/ 87 w 281"/>
                <a:gd name="T23" fmla="*/ 269 h 348"/>
                <a:gd name="T24" fmla="*/ 153 w 281"/>
                <a:gd name="T25" fmla="*/ 300 h 348"/>
                <a:gd name="T26" fmla="*/ 207 w 281"/>
                <a:gd name="T27" fmla="*/ 291 h 348"/>
                <a:gd name="T28" fmla="*/ 248 w 281"/>
                <a:gd name="T29" fmla="*/ 266 h 348"/>
                <a:gd name="T30" fmla="*/ 271 w 281"/>
                <a:gd name="T31" fmla="*/ 306 h 348"/>
                <a:gd name="T32" fmla="*/ 224 w 281"/>
                <a:gd name="T33" fmla="*/ 336 h 348"/>
                <a:gd name="T34" fmla="*/ 153 w 281"/>
                <a:gd name="T35" fmla="*/ 348 h 348"/>
                <a:gd name="T36" fmla="*/ 144 w 281"/>
                <a:gd name="T37" fmla="*/ 48 h 348"/>
                <a:gd name="T38" fmla="*/ 91 w 281"/>
                <a:gd name="T39" fmla="*/ 74 h 348"/>
                <a:gd name="T40" fmla="*/ 65 w 281"/>
                <a:gd name="T41" fmla="*/ 138 h 348"/>
                <a:gd name="T42" fmla="*/ 65 w 281"/>
                <a:gd name="T43" fmla="*/ 140 h 348"/>
                <a:gd name="T44" fmla="*/ 220 w 281"/>
                <a:gd name="T45" fmla="*/ 140 h 348"/>
                <a:gd name="T46" fmla="*/ 220 w 281"/>
                <a:gd name="T47" fmla="*/ 132 h 348"/>
                <a:gd name="T48" fmla="*/ 200 w 281"/>
                <a:gd name="T49" fmla="*/ 72 h 348"/>
                <a:gd name="T50" fmla="*/ 144 w 281"/>
                <a:gd name="T51" fmla="*/ 48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81" h="348">
                  <a:moveTo>
                    <a:pt x="153" y="348"/>
                  </a:moveTo>
                  <a:cubicBezTo>
                    <a:pt x="106" y="348"/>
                    <a:pt x="69" y="332"/>
                    <a:pt x="41" y="301"/>
                  </a:cubicBezTo>
                  <a:cubicBezTo>
                    <a:pt x="14" y="270"/>
                    <a:pt x="0" y="230"/>
                    <a:pt x="0" y="180"/>
                  </a:cubicBezTo>
                  <a:cubicBezTo>
                    <a:pt x="0" y="166"/>
                    <a:pt x="0" y="166"/>
                    <a:pt x="0" y="166"/>
                  </a:cubicBezTo>
                  <a:cubicBezTo>
                    <a:pt x="0" y="119"/>
                    <a:pt x="14" y="79"/>
                    <a:pt x="43" y="47"/>
                  </a:cubicBezTo>
                  <a:cubicBezTo>
                    <a:pt x="71" y="16"/>
                    <a:pt x="105" y="0"/>
                    <a:pt x="144" y="0"/>
                  </a:cubicBezTo>
                  <a:cubicBezTo>
                    <a:pt x="189" y="0"/>
                    <a:pt x="223" y="13"/>
                    <a:pt x="246" y="41"/>
                  </a:cubicBezTo>
                  <a:cubicBezTo>
                    <a:pt x="269" y="68"/>
                    <a:pt x="281" y="104"/>
                    <a:pt x="281" y="150"/>
                  </a:cubicBezTo>
                  <a:cubicBezTo>
                    <a:pt x="281" y="188"/>
                    <a:pt x="281" y="188"/>
                    <a:pt x="281" y="188"/>
                  </a:cubicBezTo>
                  <a:cubicBezTo>
                    <a:pt x="63" y="188"/>
                    <a:pt x="63" y="188"/>
                    <a:pt x="63" y="188"/>
                  </a:cubicBezTo>
                  <a:cubicBezTo>
                    <a:pt x="62" y="189"/>
                    <a:pt x="62" y="189"/>
                    <a:pt x="62" y="189"/>
                  </a:cubicBezTo>
                  <a:cubicBezTo>
                    <a:pt x="63" y="221"/>
                    <a:pt x="71" y="248"/>
                    <a:pt x="87" y="269"/>
                  </a:cubicBezTo>
                  <a:cubicBezTo>
                    <a:pt x="103" y="289"/>
                    <a:pt x="125" y="300"/>
                    <a:pt x="153" y="300"/>
                  </a:cubicBezTo>
                  <a:cubicBezTo>
                    <a:pt x="173" y="300"/>
                    <a:pt x="192" y="297"/>
                    <a:pt x="207" y="291"/>
                  </a:cubicBezTo>
                  <a:cubicBezTo>
                    <a:pt x="223" y="285"/>
                    <a:pt x="236" y="277"/>
                    <a:pt x="248" y="266"/>
                  </a:cubicBezTo>
                  <a:cubicBezTo>
                    <a:pt x="271" y="306"/>
                    <a:pt x="271" y="306"/>
                    <a:pt x="271" y="306"/>
                  </a:cubicBezTo>
                  <a:cubicBezTo>
                    <a:pt x="259" y="318"/>
                    <a:pt x="244" y="328"/>
                    <a:pt x="224" y="336"/>
                  </a:cubicBezTo>
                  <a:cubicBezTo>
                    <a:pt x="204" y="344"/>
                    <a:pt x="181" y="348"/>
                    <a:pt x="153" y="348"/>
                  </a:cubicBezTo>
                  <a:close/>
                  <a:moveTo>
                    <a:pt x="144" y="48"/>
                  </a:moveTo>
                  <a:cubicBezTo>
                    <a:pt x="123" y="48"/>
                    <a:pt x="106" y="56"/>
                    <a:pt x="91" y="74"/>
                  </a:cubicBezTo>
                  <a:cubicBezTo>
                    <a:pt x="77" y="91"/>
                    <a:pt x="68" y="112"/>
                    <a:pt x="65" y="138"/>
                  </a:cubicBezTo>
                  <a:cubicBezTo>
                    <a:pt x="65" y="140"/>
                    <a:pt x="65" y="140"/>
                    <a:pt x="65" y="140"/>
                  </a:cubicBezTo>
                  <a:cubicBezTo>
                    <a:pt x="220" y="140"/>
                    <a:pt x="220" y="140"/>
                    <a:pt x="220" y="140"/>
                  </a:cubicBezTo>
                  <a:cubicBezTo>
                    <a:pt x="220" y="132"/>
                    <a:pt x="220" y="132"/>
                    <a:pt x="220" y="132"/>
                  </a:cubicBezTo>
                  <a:cubicBezTo>
                    <a:pt x="220" y="108"/>
                    <a:pt x="213" y="88"/>
                    <a:pt x="200" y="72"/>
                  </a:cubicBezTo>
                  <a:cubicBezTo>
                    <a:pt x="188" y="56"/>
                    <a:pt x="169" y="48"/>
                    <a:pt x="144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14">
              <a:extLst>
                <a:ext uri="{FF2B5EF4-FFF2-40B4-BE49-F238E27FC236}">
                  <a16:creationId xmlns:a16="http://schemas.microsoft.com/office/drawing/2014/main" id="{4B37C654-25BC-DF4E-9553-4DBEA2AF2C3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24513" y="1703388"/>
              <a:ext cx="255588" cy="317500"/>
            </a:xfrm>
            <a:custGeom>
              <a:avLst/>
              <a:gdLst>
                <a:gd name="T0" fmla="*/ 217 w 280"/>
                <a:gd name="T1" fmla="*/ 341 h 348"/>
                <a:gd name="T2" fmla="*/ 212 w 280"/>
                <a:gd name="T3" fmla="*/ 314 h 348"/>
                <a:gd name="T4" fmla="*/ 210 w 280"/>
                <a:gd name="T5" fmla="*/ 291 h 348"/>
                <a:gd name="T6" fmla="*/ 166 w 280"/>
                <a:gd name="T7" fmla="*/ 331 h 348"/>
                <a:gd name="T8" fmla="*/ 107 w 280"/>
                <a:gd name="T9" fmla="*/ 348 h 348"/>
                <a:gd name="T10" fmla="*/ 27 w 280"/>
                <a:gd name="T11" fmla="*/ 321 h 348"/>
                <a:gd name="T12" fmla="*/ 0 w 280"/>
                <a:gd name="T13" fmla="*/ 247 h 348"/>
                <a:gd name="T14" fmla="*/ 39 w 280"/>
                <a:gd name="T15" fmla="*/ 172 h 348"/>
                <a:gd name="T16" fmla="*/ 144 w 280"/>
                <a:gd name="T17" fmla="*/ 145 h 348"/>
                <a:gd name="T18" fmla="*/ 210 w 280"/>
                <a:gd name="T19" fmla="*/ 145 h 348"/>
                <a:gd name="T20" fmla="*/ 210 w 280"/>
                <a:gd name="T21" fmla="*/ 112 h 348"/>
                <a:gd name="T22" fmla="*/ 192 w 280"/>
                <a:gd name="T23" fmla="*/ 65 h 348"/>
                <a:gd name="T24" fmla="*/ 141 w 280"/>
                <a:gd name="T25" fmla="*/ 48 h 348"/>
                <a:gd name="T26" fmla="*/ 94 w 280"/>
                <a:gd name="T27" fmla="*/ 63 h 348"/>
                <a:gd name="T28" fmla="*/ 75 w 280"/>
                <a:gd name="T29" fmla="*/ 99 h 348"/>
                <a:gd name="T30" fmla="*/ 17 w 280"/>
                <a:gd name="T31" fmla="*/ 99 h 348"/>
                <a:gd name="T32" fmla="*/ 16 w 280"/>
                <a:gd name="T33" fmla="*/ 97 h 348"/>
                <a:gd name="T34" fmla="*/ 51 w 280"/>
                <a:gd name="T35" fmla="*/ 30 h 348"/>
                <a:gd name="T36" fmla="*/ 145 w 280"/>
                <a:gd name="T37" fmla="*/ 0 h 348"/>
                <a:gd name="T38" fmla="*/ 237 w 280"/>
                <a:gd name="T39" fmla="*/ 29 h 348"/>
                <a:gd name="T40" fmla="*/ 271 w 280"/>
                <a:gd name="T41" fmla="*/ 112 h 348"/>
                <a:gd name="T42" fmla="*/ 271 w 280"/>
                <a:gd name="T43" fmla="*/ 274 h 348"/>
                <a:gd name="T44" fmla="*/ 273 w 280"/>
                <a:gd name="T45" fmla="*/ 308 h 348"/>
                <a:gd name="T46" fmla="*/ 280 w 280"/>
                <a:gd name="T47" fmla="*/ 341 h 348"/>
                <a:gd name="T48" fmla="*/ 217 w 280"/>
                <a:gd name="T49" fmla="*/ 341 h 348"/>
                <a:gd name="T50" fmla="*/ 116 w 280"/>
                <a:gd name="T51" fmla="*/ 296 h 348"/>
                <a:gd name="T52" fmla="*/ 176 w 280"/>
                <a:gd name="T53" fmla="*/ 279 h 348"/>
                <a:gd name="T54" fmla="*/ 210 w 280"/>
                <a:gd name="T55" fmla="*/ 240 h 348"/>
                <a:gd name="T56" fmla="*/ 210 w 280"/>
                <a:gd name="T57" fmla="*/ 186 h 348"/>
                <a:gd name="T58" fmla="*/ 142 w 280"/>
                <a:gd name="T59" fmla="*/ 186 h 348"/>
                <a:gd name="T60" fmla="*/ 83 w 280"/>
                <a:gd name="T61" fmla="*/ 204 h 348"/>
                <a:gd name="T62" fmla="*/ 61 w 280"/>
                <a:gd name="T63" fmla="*/ 248 h 348"/>
                <a:gd name="T64" fmla="*/ 75 w 280"/>
                <a:gd name="T65" fmla="*/ 283 h 348"/>
                <a:gd name="T66" fmla="*/ 116 w 280"/>
                <a:gd name="T67" fmla="*/ 296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80" h="348">
                  <a:moveTo>
                    <a:pt x="217" y="341"/>
                  </a:moveTo>
                  <a:cubicBezTo>
                    <a:pt x="215" y="331"/>
                    <a:pt x="213" y="322"/>
                    <a:pt x="212" y="314"/>
                  </a:cubicBezTo>
                  <a:cubicBezTo>
                    <a:pt x="211" y="307"/>
                    <a:pt x="210" y="299"/>
                    <a:pt x="210" y="291"/>
                  </a:cubicBezTo>
                  <a:cubicBezTo>
                    <a:pt x="199" y="307"/>
                    <a:pt x="184" y="321"/>
                    <a:pt x="166" y="331"/>
                  </a:cubicBezTo>
                  <a:cubicBezTo>
                    <a:pt x="148" y="342"/>
                    <a:pt x="128" y="348"/>
                    <a:pt x="107" y="348"/>
                  </a:cubicBezTo>
                  <a:cubicBezTo>
                    <a:pt x="72" y="348"/>
                    <a:pt x="45" y="339"/>
                    <a:pt x="27" y="321"/>
                  </a:cubicBezTo>
                  <a:cubicBezTo>
                    <a:pt x="9" y="303"/>
                    <a:pt x="0" y="278"/>
                    <a:pt x="0" y="247"/>
                  </a:cubicBezTo>
                  <a:cubicBezTo>
                    <a:pt x="0" y="215"/>
                    <a:pt x="13" y="190"/>
                    <a:pt x="39" y="172"/>
                  </a:cubicBezTo>
                  <a:cubicBezTo>
                    <a:pt x="64" y="154"/>
                    <a:pt x="100" y="145"/>
                    <a:pt x="144" y="145"/>
                  </a:cubicBezTo>
                  <a:cubicBezTo>
                    <a:pt x="210" y="145"/>
                    <a:pt x="210" y="145"/>
                    <a:pt x="210" y="145"/>
                  </a:cubicBezTo>
                  <a:cubicBezTo>
                    <a:pt x="210" y="112"/>
                    <a:pt x="210" y="112"/>
                    <a:pt x="210" y="112"/>
                  </a:cubicBezTo>
                  <a:cubicBezTo>
                    <a:pt x="210" y="92"/>
                    <a:pt x="204" y="76"/>
                    <a:pt x="192" y="65"/>
                  </a:cubicBezTo>
                  <a:cubicBezTo>
                    <a:pt x="180" y="54"/>
                    <a:pt x="163" y="48"/>
                    <a:pt x="141" y="48"/>
                  </a:cubicBezTo>
                  <a:cubicBezTo>
                    <a:pt x="122" y="48"/>
                    <a:pt x="106" y="53"/>
                    <a:pt x="94" y="63"/>
                  </a:cubicBezTo>
                  <a:cubicBezTo>
                    <a:pt x="81" y="73"/>
                    <a:pt x="75" y="85"/>
                    <a:pt x="75" y="99"/>
                  </a:cubicBezTo>
                  <a:cubicBezTo>
                    <a:pt x="17" y="99"/>
                    <a:pt x="17" y="99"/>
                    <a:pt x="17" y="99"/>
                  </a:cubicBezTo>
                  <a:cubicBezTo>
                    <a:pt x="16" y="97"/>
                    <a:pt x="16" y="97"/>
                    <a:pt x="16" y="97"/>
                  </a:cubicBezTo>
                  <a:cubicBezTo>
                    <a:pt x="15" y="73"/>
                    <a:pt x="27" y="50"/>
                    <a:pt x="51" y="30"/>
                  </a:cubicBezTo>
                  <a:cubicBezTo>
                    <a:pt x="75" y="10"/>
                    <a:pt x="106" y="0"/>
                    <a:pt x="145" y="0"/>
                  </a:cubicBezTo>
                  <a:cubicBezTo>
                    <a:pt x="183" y="0"/>
                    <a:pt x="213" y="10"/>
                    <a:pt x="237" y="29"/>
                  </a:cubicBezTo>
                  <a:cubicBezTo>
                    <a:pt x="260" y="48"/>
                    <a:pt x="271" y="76"/>
                    <a:pt x="271" y="112"/>
                  </a:cubicBezTo>
                  <a:cubicBezTo>
                    <a:pt x="271" y="274"/>
                    <a:pt x="271" y="274"/>
                    <a:pt x="271" y="274"/>
                  </a:cubicBezTo>
                  <a:cubicBezTo>
                    <a:pt x="271" y="286"/>
                    <a:pt x="272" y="297"/>
                    <a:pt x="273" y="308"/>
                  </a:cubicBezTo>
                  <a:cubicBezTo>
                    <a:pt x="274" y="319"/>
                    <a:pt x="277" y="330"/>
                    <a:pt x="280" y="341"/>
                  </a:cubicBezTo>
                  <a:lnTo>
                    <a:pt x="217" y="341"/>
                  </a:lnTo>
                  <a:close/>
                  <a:moveTo>
                    <a:pt x="116" y="296"/>
                  </a:moveTo>
                  <a:cubicBezTo>
                    <a:pt x="138" y="296"/>
                    <a:pt x="158" y="291"/>
                    <a:pt x="176" y="279"/>
                  </a:cubicBezTo>
                  <a:cubicBezTo>
                    <a:pt x="193" y="268"/>
                    <a:pt x="205" y="255"/>
                    <a:pt x="210" y="240"/>
                  </a:cubicBezTo>
                  <a:cubicBezTo>
                    <a:pt x="210" y="186"/>
                    <a:pt x="210" y="186"/>
                    <a:pt x="210" y="186"/>
                  </a:cubicBezTo>
                  <a:cubicBezTo>
                    <a:pt x="142" y="186"/>
                    <a:pt x="142" y="186"/>
                    <a:pt x="142" y="186"/>
                  </a:cubicBezTo>
                  <a:cubicBezTo>
                    <a:pt x="117" y="186"/>
                    <a:pt x="98" y="192"/>
                    <a:pt x="83" y="204"/>
                  </a:cubicBezTo>
                  <a:cubicBezTo>
                    <a:pt x="68" y="217"/>
                    <a:pt x="61" y="231"/>
                    <a:pt x="61" y="248"/>
                  </a:cubicBezTo>
                  <a:cubicBezTo>
                    <a:pt x="61" y="263"/>
                    <a:pt x="65" y="275"/>
                    <a:pt x="75" y="283"/>
                  </a:cubicBezTo>
                  <a:cubicBezTo>
                    <a:pt x="84" y="292"/>
                    <a:pt x="98" y="296"/>
                    <a:pt x="116" y="2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15">
              <a:extLst>
                <a:ext uri="{FF2B5EF4-FFF2-40B4-BE49-F238E27FC236}">
                  <a16:creationId xmlns:a16="http://schemas.microsoft.com/office/drawing/2014/main" id="{65930596-955A-0847-B70A-E2C169331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26138" y="1708151"/>
              <a:ext cx="411163" cy="306388"/>
            </a:xfrm>
            <a:custGeom>
              <a:avLst/>
              <a:gdLst>
                <a:gd name="T0" fmla="*/ 67 w 259"/>
                <a:gd name="T1" fmla="*/ 123 h 193"/>
                <a:gd name="T2" fmla="*/ 71 w 259"/>
                <a:gd name="T3" fmla="*/ 146 h 193"/>
                <a:gd name="T4" fmla="*/ 72 w 259"/>
                <a:gd name="T5" fmla="*/ 146 h 193"/>
                <a:gd name="T6" fmla="*/ 77 w 259"/>
                <a:gd name="T7" fmla="*/ 123 h 193"/>
                <a:gd name="T8" fmla="*/ 115 w 259"/>
                <a:gd name="T9" fmla="*/ 0 h 193"/>
                <a:gd name="T10" fmla="*/ 144 w 259"/>
                <a:gd name="T11" fmla="*/ 0 h 193"/>
                <a:gd name="T12" fmla="*/ 182 w 259"/>
                <a:gd name="T13" fmla="*/ 123 h 193"/>
                <a:gd name="T14" fmla="*/ 188 w 259"/>
                <a:gd name="T15" fmla="*/ 149 h 193"/>
                <a:gd name="T16" fmla="*/ 189 w 259"/>
                <a:gd name="T17" fmla="*/ 149 h 193"/>
                <a:gd name="T18" fmla="*/ 194 w 259"/>
                <a:gd name="T19" fmla="*/ 123 h 193"/>
                <a:gd name="T20" fmla="*/ 224 w 259"/>
                <a:gd name="T21" fmla="*/ 0 h 193"/>
                <a:gd name="T22" fmla="*/ 259 w 259"/>
                <a:gd name="T23" fmla="*/ 0 h 193"/>
                <a:gd name="T24" fmla="*/ 203 w 259"/>
                <a:gd name="T25" fmla="*/ 193 h 193"/>
                <a:gd name="T26" fmla="*/ 175 w 259"/>
                <a:gd name="T27" fmla="*/ 193 h 193"/>
                <a:gd name="T28" fmla="*/ 138 w 259"/>
                <a:gd name="T29" fmla="*/ 75 h 193"/>
                <a:gd name="T30" fmla="*/ 130 w 259"/>
                <a:gd name="T31" fmla="*/ 43 h 193"/>
                <a:gd name="T32" fmla="*/ 129 w 259"/>
                <a:gd name="T33" fmla="*/ 43 h 193"/>
                <a:gd name="T34" fmla="*/ 121 w 259"/>
                <a:gd name="T35" fmla="*/ 75 h 193"/>
                <a:gd name="T36" fmla="*/ 84 w 259"/>
                <a:gd name="T37" fmla="*/ 193 h 193"/>
                <a:gd name="T38" fmla="*/ 56 w 259"/>
                <a:gd name="T39" fmla="*/ 193 h 193"/>
                <a:gd name="T40" fmla="*/ 0 w 259"/>
                <a:gd name="T41" fmla="*/ 0 h 193"/>
                <a:gd name="T42" fmla="*/ 35 w 259"/>
                <a:gd name="T43" fmla="*/ 0 h 193"/>
                <a:gd name="T44" fmla="*/ 67 w 259"/>
                <a:gd name="T45" fmla="*/ 12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59" h="193">
                  <a:moveTo>
                    <a:pt x="67" y="123"/>
                  </a:moveTo>
                  <a:lnTo>
                    <a:pt x="71" y="146"/>
                  </a:lnTo>
                  <a:lnTo>
                    <a:pt x="72" y="146"/>
                  </a:lnTo>
                  <a:lnTo>
                    <a:pt x="77" y="123"/>
                  </a:lnTo>
                  <a:lnTo>
                    <a:pt x="115" y="0"/>
                  </a:lnTo>
                  <a:lnTo>
                    <a:pt x="144" y="0"/>
                  </a:lnTo>
                  <a:lnTo>
                    <a:pt x="182" y="123"/>
                  </a:lnTo>
                  <a:lnTo>
                    <a:pt x="188" y="149"/>
                  </a:lnTo>
                  <a:lnTo>
                    <a:pt x="189" y="149"/>
                  </a:lnTo>
                  <a:lnTo>
                    <a:pt x="194" y="123"/>
                  </a:lnTo>
                  <a:lnTo>
                    <a:pt x="224" y="0"/>
                  </a:lnTo>
                  <a:lnTo>
                    <a:pt x="259" y="0"/>
                  </a:lnTo>
                  <a:lnTo>
                    <a:pt x="203" y="193"/>
                  </a:lnTo>
                  <a:lnTo>
                    <a:pt x="175" y="193"/>
                  </a:lnTo>
                  <a:lnTo>
                    <a:pt x="138" y="75"/>
                  </a:lnTo>
                  <a:lnTo>
                    <a:pt x="130" y="43"/>
                  </a:lnTo>
                  <a:lnTo>
                    <a:pt x="129" y="43"/>
                  </a:lnTo>
                  <a:lnTo>
                    <a:pt x="121" y="75"/>
                  </a:lnTo>
                  <a:lnTo>
                    <a:pt x="84" y="193"/>
                  </a:lnTo>
                  <a:lnTo>
                    <a:pt x="56" y="193"/>
                  </a:lnTo>
                  <a:lnTo>
                    <a:pt x="0" y="0"/>
                  </a:lnTo>
                  <a:lnTo>
                    <a:pt x="35" y="0"/>
                  </a:lnTo>
                  <a:lnTo>
                    <a:pt x="67" y="1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16">
              <a:extLst>
                <a:ext uri="{FF2B5EF4-FFF2-40B4-BE49-F238E27FC236}">
                  <a16:creationId xmlns:a16="http://schemas.microsoft.com/office/drawing/2014/main" id="{D57BAE36-8014-204B-8BBB-2F97DE57A16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81751" y="1703388"/>
              <a:ext cx="257175" cy="317500"/>
            </a:xfrm>
            <a:custGeom>
              <a:avLst/>
              <a:gdLst>
                <a:gd name="T0" fmla="*/ 218 w 281"/>
                <a:gd name="T1" fmla="*/ 341 h 348"/>
                <a:gd name="T2" fmla="*/ 213 w 281"/>
                <a:gd name="T3" fmla="*/ 314 h 348"/>
                <a:gd name="T4" fmla="*/ 211 w 281"/>
                <a:gd name="T5" fmla="*/ 291 h 348"/>
                <a:gd name="T6" fmla="*/ 166 w 281"/>
                <a:gd name="T7" fmla="*/ 331 h 348"/>
                <a:gd name="T8" fmla="*/ 107 w 281"/>
                <a:gd name="T9" fmla="*/ 348 h 348"/>
                <a:gd name="T10" fmla="*/ 28 w 281"/>
                <a:gd name="T11" fmla="*/ 321 h 348"/>
                <a:gd name="T12" fmla="*/ 0 w 281"/>
                <a:gd name="T13" fmla="*/ 247 h 348"/>
                <a:gd name="T14" fmla="*/ 39 w 281"/>
                <a:gd name="T15" fmla="*/ 172 h 348"/>
                <a:gd name="T16" fmla="*/ 145 w 281"/>
                <a:gd name="T17" fmla="*/ 145 h 348"/>
                <a:gd name="T18" fmla="*/ 211 w 281"/>
                <a:gd name="T19" fmla="*/ 145 h 348"/>
                <a:gd name="T20" fmla="*/ 211 w 281"/>
                <a:gd name="T21" fmla="*/ 112 h 348"/>
                <a:gd name="T22" fmla="*/ 193 w 281"/>
                <a:gd name="T23" fmla="*/ 65 h 348"/>
                <a:gd name="T24" fmla="*/ 142 w 281"/>
                <a:gd name="T25" fmla="*/ 48 h 348"/>
                <a:gd name="T26" fmla="*/ 94 w 281"/>
                <a:gd name="T27" fmla="*/ 63 h 348"/>
                <a:gd name="T28" fmla="*/ 76 w 281"/>
                <a:gd name="T29" fmla="*/ 99 h 348"/>
                <a:gd name="T30" fmla="*/ 18 w 281"/>
                <a:gd name="T31" fmla="*/ 99 h 348"/>
                <a:gd name="T32" fmla="*/ 17 w 281"/>
                <a:gd name="T33" fmla="*/ 97 h 348"/>
                <a:gd name="T34" fmla="*/ 52 w 281"/>
                <a:gd name="T35" fmla="*/ 30 h 348"/>
                <a:gd name="T36" fmla="*/ 146 w 281"/>
                <a:gd name="T37" fmla="*/ 0 h 348"/>
                <a:gd name="T38" fmla="*/ 237 w 281"/>
                <a:gd name="T39" fmla="*/ 29 h 348"/>
                <a:gd name="T40" fmla="*/ 272 w 281"/>
                <a:gd name="T41" fmla="*/ 112 h 348"/>
                <a:gd name="T42" fmla="*/ 272 w 281"/>
                <a:gd name="T43" fmla="*/ 274 h 348"/>
                <a:gd name="T44" fmla="*/ 274 w 281"/>
                <a:gd name="T45" fmla="*/ 308 h 348"/>
                <a:gd name="T46" fmla="*/ 281 w 281"/>
                <a:gd name="T47" fmla="*/ 341 h 348"/>
                <a:gd name="T48" fmla="*/ 218 w 281"/>
                <a:gd name="T49" fmla="*/ 341 h 348"/>
                <a:gd name="T50" fmla="*/ 116 w 281"/>
                <a:gd name="T51" fmla="*/ 296 h 348"/>
                <a:gd name="T52" fmla="*/ 176 w 281"/>
                <a:gd name="T53" fmla="*/ 279 h 348"/>
                <a:gd name="T54" fmla="*/ 211 w 281"/>
                <a:gd name="T55" fmla="*/ 240 h 348"/>
                <a:gd name="T56" fmla="*/ 211 w 281"/>
                <a:gd name="T57" fmla="*/ 186 h 348"/>
                <a:gd name="T58" fmla="*/ 142 w 281"/>
                <a:gd name="T59" fmla="*/ 186 h 348"/>
                <a:gd name="T60" fmla="*/ 83 w 281"/>
                <a:gd name="T61" fmla="*/ 204 h 348"/>
                <a:gd name="T62" fmla="*/ 61 w 281"/>
                <a:gd name="T63" fmla="*/ 248 h 348"/>
                <a:gd name="T64" fmla="*/ 75 w 281"/>
                <a:gd name="T65" fmla="*/ 283 h 348"/>
                <a:gd name="T66" fmla="*/ 116 w 281"/>
                <a:gd name="T67" fmla="*/ 296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81" h="348">
                  <a:moveTo>
                    <a:pt x="218" y="341"/>
                  </a:moveTo>
                  <a:cubicBezTo>
                    <a:pt x="216" y="331"/>
                    <a:pt x="214" y="322"/>
                    <a:pt x="213" y="314"/>
                  </a:cubicBezTo>
                  <a:cubicBezTo>
                    <a:pt x="212" y="307"/>
                    <a:pt x="211" y="299"/>
                    <a:pt x="211" y="291"/>
                  </a:cubicBezTo>
                  <a:cubicBezTo>
                    <a:pt x="200" y="307"/>
                    <a:pt x="185" y="321"/>
                    <a:pt x="166" y="331"/>
                  </a:cubicBezTo>
                  <a:cubicBezTo>
                    <a:pt x="148" y="342"/>
                    <a:pt x="129" y="348"/>
                    <a:pt x="107" y="348"/>
                  </a:cubicBezTo>
                  <a:cubicBezTo>
                    <a:pt x="73" y="348"/>
                    <a:pt x="46" y="339"/>
                    <a:pt x="28" y="321"/>
                  </a:cubicBezTo>
                  <a:cubicBezTo>
                    <a:pt x="9" y="303"/>
                    <a:pt x="0" y="278"/>
                    <a:pt x="0" y="247"/>
                  </a:cubicBezTo>
                  <a:cubicBezTo>
                    <a:pt x="0" y="215"/>
                    <a:pt x="13" y="190"/>
                    <a:pt x="39" y="172"/>
                  </a:cubicBezTo>
                  <a:cubicBezTo>
                    <a:pt x="65" y="154"/>
                    <a:pt x="100" y="145"/>
                    <a:pt x="145" y="145"/>
                  </a:cubicBezTo>
                  <a:cubicBezTo>
                    <a:pt x="211" y="145"/>
                    <a:pt x="211" y="145"/>
                    <a:pt x="211" y="145"/>
                  </a:cubicBezTo>
                  <a:cubicBezTo>
                    <a:pt x="211" y="112"/>
                    <a:pt x="211" y="112"/>
                    <a:pt x="211" y="112"/>
                  </a:cubicBezTo>
                  <a:cubicBezTo>
                    <a:pt x="211" y="92"/>
                    <a:pt x="205" y="76"/>
                    <a:pt x="193" y="65"/>
                  </a:cubicBezTo>
                  <a:cubicBezTo>
                    <a:pt x="181" y="54"/>
                    <a:pt x="164" y="48"/>
                    <a:pt x="142" y="48"/>
                  </a:cubicBezTo>
                  <a:cubicBezTo>
                    <a:pt x="123" y="48"/>
                    <a:pt x="107" y="53"/>
                    <a:pt x="94" y="63"/>
                  </a:cubicBezTo>
                  <a:cubicBezTo>
                    <a:pt x="82" y="73"/>
                    <a:pt x="76" y="85"/>
                    <a:pt x="76" y="99"/>
                  </a:cubicBezTo>
                  <a:cubicBezTo>
                    <a:pt x="18" y="99"/>
                    <a:pt x="18" y="99"/>
                    <a:pt x="18" y="99"/>
                  </a:cubicBezTo>
                  <a:cubicBezTo>
                    <a:pt x="17" y="97"/>
                    <a:pt x="17" y="97"/>
                    <a:pt x="17" y="97"/>
                  </a:cubicBezTo>
                  <a:cubicBezTo>
                    <a:pt x="16" y="73"/>
                    <a:pt x="27" y="50"/>
                    <a:pt x="52" y="30"/>
                  </a:cubicBezTo>
                  <a:cubicBezTo>
                    <a:pt x="76" y="10"/>
                    <a:pt x="107" y="0"/>
                    <a:pt x="146" y="0"/>
                  </a:cubicBezTo>
                  <a:cubicBezTo>
                    <a:pt x="184" y="0"/>
                    <a:pt x="214" y="10"/>
                    <a:pt x="237" y="29"/>
                  </a:cubicBezTo>
                  <a:cubicBezTo>
                    <a:pt x="260" y="48"/>
                    <a:pt x="272" y="76"/>
                    <a:pt x="272" y="112"/>
                  </a:cubicBezTo>
                  <a:cubicBezTo>
                    <a:pt x="272" y="274"/>
                    <a:pt x="272" y="274"/>
                    <a:pt x="272" y="274"/>
                  </a:cubicBezTo>
                  <a:cubicBezTo>
                    <a:pt x="272" y="286"/>
                    <a:pt x="273" y="297"/>
                    <a:pt x="274" y="308"/>
                  </a:cubicBezTo>
                  <a:cubicBezTo>
                    <a:pt x="275" y="319"/>
                    <a:pt x="277" y="330"/>
                    <a:pt x="281" y="341"/>
                  </a:cubicBezTo>
                  <a:lnTo>
                    <a:pt x="218" y="341"/>
                  </a:lnTo>
                  <a:close/>
                  <a:moveTo>
                    <a:pt x="116" y="296"/>
                  </a:moveTo>
                  <a:cubicBezTo>
                    <a:pt x="139" y="296"/>
                    <a:pt x="158" y="291"/>
                    <a:pt x="176" y="279"/>
                  </a:cubicBezTo>
                  <a:cubicBezTo>
                    <a:pt x="194" y="268"/>
                    <a:pt x="206" y="255"/>
                    <a:pt x="211" y="240"/>
                  </a:cubicBezTo>
                  <a:cubicBezTo>
                    <a:pt x="211" y="186"/>
                    <a:pt x="211" y="186"/>
                    <a:pt x="211" y="186"/>
                  </a:cubicBezTo>
                  <a:cubicBezTo>
                    <a:pt x="142" y="186"/>
                    <a:pt x="142" y="186"/>
                    <a:pt x="142" y="186"/>
                  </a:cubicBezTo>
                  <a:cubicBezTo>
                    <a:pt x="118" y="186"/>
                    <a:pt x="98" y="192"/>
                    <a:pt x="83" y="204"/>
                  </a:cubicBezTo>
                  <a:cubicBezTo>
                    <a:pt x="69" y="217"/>
                    <a:pt x="61" y="231"/>
                    <a:pt x="61" y="248"/>
                  </a:cubicBezTo>
                  <a:cubicBezTo>
                    <a:pt x="61" y="263"/>
                    <a:pt x="66" y="275"/>
                    <a:pt x="75" y="283"/>
                  </a:cubicBezTo>
                  <a:cubicBezTo>
                    <a:pt x="85" y="292"/>
                    <a:pt x="98" y="296"/>
                    <a:pt x="116" y="2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17">
              <a:extLst>
                <a:ext uri="{FF2B5EF4-FFF2-40B4-BE49-F238E27FC236}">
                  <a16:creationId xmlns:a16="http://schemas.microsoft.com/office/drawing/2014/main" id="{9EF95E75-D091-B042-9920-52A879BFC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73851" y="1708151"/>
              <a:ext cx="276225" cy="430213"/>
            </a:xfrm>
            <a:custGeom>
              <a:avLst/>
              <a:gdLst>
                <a:gd name="T0" fmla="*/ 138 w 301"/>
                <a:gd name="T1" fmla="*/ 211 h 470"/>
                <a:gd name="T2" fmla="*/ 149 w 301"/>
                <a:gd name="T3" fmla="*/ 253 h 470"/>
                <a:gd name="T4" fmla="*/ 151 w 301"/>
                <a:gd name="T5" fmla="*/ 253 h 470"/>
                <a:gd name="T6" fmla="*/ 233 w 301"/>
                <a:gd name="T7" fmla="*/ 0 h 470"/>
                <a:gd name="T8" fmla="*/ 301 w 301"/>
                <a:gd name="T9" fmla="*/ 0 h 470"/>
                <a:gd name="T10" fmla="*/ 160 w 301"/>
                <a:gd name="T11" fmla="*/ 387 h 470"/>
                <a:gd name="T12" fmla="*/ 124 w 301"/>
                <a:gd name="T13" fmla="*/ 445 h 470"/>
                <a:gd name="T14" fmla="*/ 60 w 301"/>
                <a:gd name="T15" fmla="*/ 470 h 470"/>
                <a:gd name="T16" fmla="*/ 41 w 301"/>
                <a:gd name="T17" fmla="*/ 469 h 470"/>
                <a:gd name="T18" fmla="*/ 23 w 301"/>
                <a:gd name="T19" fmla="*/ 465 h 470"/>
                <a:gd name="T20" fmla="*/ 30 w 301"/>
                <a:gd name="T21" fmla="*/ 417 h 470"/>
                <a:gd name="T22" fmla="*/ 41 w 301"/>
                <a:gd name="T23" fmla="*/ 418 h 470"/>
                <a:gd name="T24" fmla="*/ 57 w 301"/>
                <a:gd name="T25" fmla="*/ 419 h 470"/>
                <a:gd name="T26" fmla="*/ 89 w 301"/>
                <a:gd name="T27" fmla="*/ 402 h 470"/>
                <a:gd name="T28" fmla="*/ 110 w 301"/>
                <a:gd name="T29" fmla="*/ 363 h 470"/>
                <a:gd name="T30" fmla="*/ 124 w 301"/>
                <a:gd name="T31" fmla="*/ 328 h 470"/>
                <a:gd name="T32" fmla="*/ 0 w 301"/>
                <a:gd name="T33" fmla="*/ 0 h 470"/>
                <a:gd name="T34" fmla="*/ 68 w 301"/>
                <a:gd name="T35" fmla="*/ 0 h 470"/>
                <a:gd name="T36" fmla="*/ 138 w 301"/>
                <a:gd name="T37" fmla="*/ 211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01" h="470">
                  <a:moveTo>
                    <a:pt x="138" y="211"/>
                  </a:moveTo>
                  <a:cubicBezTo>
                    <a:pt x="149" y="253"/>
                    <a:pt x="149" y="253"/>
                    <a:pt x="149" y="253"/>
                  </a:cubicBezTo>
                  <a:cubicBezTo>
                    <a:pt x="151" y="253"/>
                    <a:pt x="151" y="253"/>
                    <a:pt x="151" y="253"/>
                  </a:cubicBezTo>
                  <a:cubicBezTo>
                    <a:pt x="233" y="0"/>
                    <a:pt x="233" y="0"/>
                    <a:pt x="233" y="0"/>
                  </a:cubicBezTo>
                  <a:cubicBezTo>
                    <a:pt x="301" y="0"/>
                    <a:pt x="301" y="0"/>
                    <a:pt x="301" y="0"/>
                  </a:cubicBezTo>
                  <a:cubicBezTo>
                    <a:pt x="160" y="387"/>
                    <a:pt x="160" y="387"/>
                    <a:pt x="160" y="387"/>
                  </a:cubicBezTo>
                  <a:cubicBezTo>
                    <a:pt x="152" y="409"/>
                    <a:pt x="140" y="429"/>
                    <a:pt x="124" y="445"/>
                  </a:cubicBezTo>
                  <a:cubicBezTo>
                    <a:pt x="108" y="462"/>
                    <a:pt x="87" y="470"/>
                    <a:pt x="60" y="470"/>
                  </a:cubicBezTo>
                  <a:cubicBezTo>
                    <a:pt x="55" y="470"/>
                    <a:pt x="49" y="470"/>
                    <a:pt x="41" y="469"/>
                  </a:cubicBezTo>
                  <a:cubicBezTo>
                    <a:pt x="33" y="468"/>
                    <a:pt x="28" y="467"/>
                    <a:pt x="23" y="465"/>
                  </a:cubicBezTo>
                  <a:cubicBezTo>
                    <a:pt x="30" y="417"/>
                    <a:pt x="30" y="417"/>
                    <a:pt x="30" y="417"/>
                  </a:cubicBezTo>
                  <a:cubicBezTo>
                    <a:pt x="28" y="417"/>
                    <a:pt x="32" y="417"/>
                    <a:pt x="41" y="418"/>
                  </a:cubicBezTo>
                  <a:cubicBezTo>
                    <a:pt x="49" y="419"/>
                    <a:pt x="55" y="419"/>
                    <a:pt x="57" y="419"/>
                  </a:cubicBezTo>
                  <a:cubicBezTo>
                    <a:pt x="70" y="419"/>
                    <a:pt x="80" y="413"/>
                    <a:pt x="89" y="402"/>
                  </a:cubicBezTo>
                  <a:cubicBezTo>
                    <a:pt x="97" y="390"/>
                    <a:pt x="104" y="377"/>
                    <a:pt x="110" y="363"/>
                  </a:cubicBezTo>
                  <a:cubicBezTo>
                    <a:pt x="124" y="328"/>
                    <a:pt x="124" y="328"/>
                    <a:pt x="124" y="32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8" y="0"/>
                    <a:pt x="68" y="0"/>
                    <a:pt x="68" y="0"/>
                  </a:cubicBezTo>
                  <a:lnTo>
                    <a:pt x="138" y="2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18">
              <a:extLst>
                <a:ext uri="{FF2B5EF4-FFF2-40B4-BE49-F238E27FC236}">
                  <a16:creationId xmlns:a16="http://schemas.microsoft.com/office/drawing/2014/main" id="{851D21EB-424D-5441-8189-8CB986BF42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988176" y="1703388"/>
              <a:ext cx="244475" cy="317500"/>
            </a:xfrm>
            <a:custGeom>
              <a:avLst/>
              <a:gdLst>
                <a:gd name="T0" fmla="*/ 207 w 268"/>
                <a:gd name="T1" fmla="*/ 252 h 348"/>
                <a:gd name="T2" fmla="*/ 191 w 268"/>
                <a:gd name="T3" fmla="*/ 219 h 348"/>
                <a:gd name="T4" fmla="*/ 133 w 268"/>
                <a:gd name="T5" fmla="*/ 196 h 348"/>
                <a:gd name="T6" fmla="*/ 41 w 268"/>
                <a:gd name="T7" fmla="*/ 160 h 348"/>
                <a:gd name="T8" fmla="*/ 11 w 268"/>
                <a:gd name="T9" fmla="*/ 98 h 348"/>
                <a:gd name="T10" fmla="*/ 45 w 268"/>
                <a:gd name="T11" fmla="*/ 29 h 348"/>
                <a:gd name="T12" fmla="*/ 136 w 268"/>
                <a:gd name="T13" fmla="*/ 0 h 348"/>
                <a:gd name="T14" fmla="*/ 229 w 268"/>
                <a:gd name="T15" fmla="*/ 30 h 348"/>
                <a:gd name="T16" fmla="*/ 262 w 268"/>
                <a:gd name="T17" fmla="*/ 103 h 348"/>
                <a:gd name="T18" fmla="*/ 261 w 268"/>
                <a:gd name="T19" fmla="*/ 105 h 348"/>
                <a:gd name="T20" fmla="*/ 203 w 268"/>
                <a:gd name="T21" fmla="*/ 105 h 348"/>
                <a:gd name="T22" fmla="*/ 184 w 268"/>
                <a:gd name="T23" fmla="*/ 65 h 348"/>
                <a:gd name="T24" fmla="*/ 136 w 268"/>
                <a:gd name="T25" fmla="*/ 48 h 348"/>
                <a:gd name="T26" fmla="*/ 87 w 268"/>
                <a:gd name="T27" fmla="*/ 62 h 348"/>
                <a:gd name="T28" fmla="*/ 72 w 268"/>
                <a:gd name="T29" fmla="*/ 96 h 348"/>
                <a:gd name="T30" fmla="*/ 85 w 268"/>
                <a:gd name="T31" fmla="*/ 128 h 348"/>
                <a:gd name="T32" fmla="*/ 142 w 268"/>
                <a:gd name="T33" fmla="*/ 148 h 348"/>
                <a:gd name="T34" fmla="*/ 237 w 268"/>
                <a:gd name="T35" fmla="*/ 185 h 348"/>
                <a:gd name="T36" fmla="*/ 268 w 268"/>
                <a:gd name="T37" fmla="*/ 248 h 348"/>
                <a:gd name="T38" fmla="*/ 231 w 268"/>
                <a:gd name="T39" fmla="*/ 320 h 348"/>
                <a:gd name="T40" fmla="*/ 137 w 268"/>
                <a:gd name="T41" fmla="*/ 348 h 348"/>
                <a:gd name="T42" fmla="*/ 36 w 268"/>
                <a:gd name="T43" fmla="*/ 315 h 348"/>
                <a:gd name="T44" fmla="*/ 1 w 268"/>
                <a:gd name="T45" fmla="*/ 239 h 348"/>
                <a:gd name="T46" fmla="*/ 2 w 268"/>
                <a:gd name="T47" fmla="*/ 237 h 348"/>
                <a:gd name="T48" fmla="*/ 60 w 268"/>
                <a:gd name="T49" fmla="*/ 237 h 348"/>
                <a:gd name="T50" fmla="*/ 84 w 268"/>
                <a:gd name="T51" fmla="*/ 285 h 348"/>
                <a:gd name="T52" fmla="*/ 137 w 268"/>
                <a:gd name="T53" fmla="*/ 300 h 348"/>
                <a:gd name="T54" fmla="*/ 188 w 268"/>
                <a:gd name="T55" fmla="*/ 286 h 348"/>
                <a:gd name="T56" fmla="*/ 207 w 268"/>
                <a:gd name="T57" fmla="*/ 252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68" h="348">
                  <a:moveTo>
                    <a:pt x="207" y="252"/>
                  </a:moveTo>
                  <a:cubicBezTo>
                    <a:pt x="207" y="239"/>
                    <a:pt x="201" y="227"/>
                    <a:pt x="191" y="219"/>
                  </a:cubicBezTo>
                  <a:cubicBezTo>
                    <a:pt x="181" y="210"/>
                    <a:pt x="162" y="203"/>
                    <a:pt x="133" y="196"/>
                  </a:cubicBezTo>
                  <a:cubicBezTo>
                    <a:pt x="92" y="187"/>
                    <a:pt x="62" y="175"/>
                    <a:pt x="41" y="160"/>
                  </a:cubicBezTo>
                  <a:cubicBezTo>
                    <a:pt x="21" y="145"/>
                    <a:pt x="11" y="124"/>
                    <a:pt x="11" y="98"/>
                  </a:cubicBezTo>
                  <a:cubicBezTo>
                    <a:pt x="11" y="71"/>
                    <a:pt x="22" y="48"/>
                    <a:pt x="45" y="29"/>
                  </a:cubicBezTo>
                  <a:cubicBezTo>
                    <a:pt x="68" y="9"/>
                    <a:pt x="98" y="0"/>
                    <a:pt x="136" y="0"/>
                  </a:cubicBezTo>
                  <a:cubicBezTo>
                    <a:pt x="175" y="0"/>
                    <a:pt x="206" y="10"/>
                    <a:pt x="229" y="30"/>
                  </a:cubicBezTo>
                  <a:cubicBezTo>
                    <a:pt x="252" y="50"/>
                    <a:pt x="263" y="74"/>
                    <a:pt x="262" y="103"/>
                  </a:cubicBezTo>
                  <a:cubicBezTo>
                    <a:pt x="261" y="105"/>
                    <a:pt x="261" y="105"/>
                    <a:pt x="261" y="105"/>
                  </a:cubicBezTo>
                  <a:cubicBezTo>
                    <a:pt x="203" y="105"/>
                    <a:pt x="203" y="105"/>
                    <a:pt x="203" y="105"/>
                  </a:cubicBezTo>
                  <a:cubicBezTo>
                    <a:pt x="203" y="90"/>
                    <a:pt x="197" y="77"/>
                    <a:pt x="184" y="65"/>
                  </a:cubicBezTo>
                  <a:cubicBezTo>
                    <a:pt x="172" y="54"/>
                    <a:pt x="156" y="48"/>
                    <a:pt x="136" y="48"/>
                  </a:cubicBezTo>
                  <a:cubicBezTo>
                    <a:pt x="114" y="48"/>
                    <a:pt x="98" y="53"/>
                    <a:pt x="87" y="62"/>
                  </a:cubicBezTo>
                  <a:cubicBezTo>
                    <a:pt x="77" y="72"/>
                    <a:pt x="72" y="83"/>
                    <a:pt x="72" y="96"/>
                  </a:cubicBezTo>
                  <a:cubicBezTo>
                    <a:pt x="72" y="110"/>
                    <a:pt x="76" y="120"/>
                    <a:pt x="85" y="128"/>
                  </a:cubicBezTo>
                  <a:cubicBezTo>
                    <a:pt x="95" y="135"/>
                    <a:pt x="114" y="142"/>
                    <a:pt x="142" y="148"/>
                  </a:cubicBezTo>
                  <a:cubicBezTo>
                    <a:pt x="184" y="157"/>
                    <a:pt x="216" y="170"/>
                    <a:pt x="237" y="185"/>
                  </a:cubicBezTo>
                  <a:cubicBezTo>
                    <a:pt x="257" y="201"/>
                    <a:pt x="268" y="222"/>
                    <a:pt x="268" y="248"/>
                  </a:cubicBezTo>
                  <a:cubicBezTo>
                    <a:pt x="268" y="278"/>
                    <a:pt x="256" y="302"/>
                    <a:pt x="231" y="320"/>
                  </a:cubicBezTo>
                  <a:cubicBezTo>
                    <a:pt x="207" y="338"/>
                    <a:pt x="176" y="348"/>
                    <a:pt x="137" y="348"/>
                  </a:cubicBezTo>
                  <a:cubicBezTo>
                    <a:pt x="94" y="348"/>
                    <a:pt x="61" y="337"/>
                    <a:pt x="36" y="315"/>
                  </a:cubicBezTo>
                  <a:cubicBezTo>
                    <a:pt x="12" y="293"/>
                    <a:pt x="0" y="268"/>
                    <a:pt x="1" y="239"/>
                  </a:cubicBezTo>
                  <a:cubicBezTo>
                    <a:pt x="2" y="237"/>
                    <a:pt x="2" y="237"/>
                    <a:pt x="2" y="237"/>
                  </a:cubicBezTo>
                  <a:cubicBezTo>
                    <a:pt x="60" y="237"/>
                    <a:pt x="60" y="237"/>
                    <a:pt x="60" y="237"/>
                  </a:cubicBezTo>
                  <a:cubicBezTo>
                    <a:pt x="61" y="259"/>
                    <a:pt x="69" y="275"/>
                    <a:pt x="84" y="285"/>
                  </a:cubicBezTo>
                  <a:cubicBezTo>
                    <a:pt x="99" y="295"/>
                    <a:pt x="117" y="300"/>
                    <a:pt x="137" y="300"/>
                  </a:cubicBezTo>
                  <a:cubicBezTo>
                    <a:pt x="159" y="300"/>
                    <a:pt x="176" y="295"/>
                    <a:pt x="188" y="286"/>
                  </a:cubicBezTo>
                  <a:cubicBezTo>
                    <a:pt x="200" y="278"/>
                    <a:pt x="207" y="266"/>
                    <a:pt x="207" y="2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Rectangle 19">
              <a:extLst>
                <a:ext uri="{FF2B5EF4-FFF2-40B4-BE49-F238E27FC236}">
                  <a16:creationId xmlns:a16="http://schemas.microsoft.com/office/drawing/2014/main" id="{E7BD5BB7-0B08-104E-B28A-1F20446B58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07263" y="1957388"/>
              <a:ext cx="55563" cy="571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2CF5D1B0-4A6A-E84C-9FC9-4030680AC659}"/>
              </a:ext>
            </a:extLst>
          </p:cNvPr>
          <p:cNvGrpSpPr/>
          <p:nvPr/>
        </p:nvGrpSpPr>
        <p:grpSpPr>
          <a:xfrm>
            <a:off x="6912361" y="5249863"/>
            <a:ext cx="378137" cy="1524000"/>
            <a:chOff x="4049713" y="2727326"/>
            <a:chExt cx="376238" cy="1524000"/>
          </a:xfrm>
        </p:grpSpPr>
        <p:sp>
          <p:nvSpPr>
            <p:cNvPr id="50" name="Freeform 87">
              <a:extLst>
                <a:ext uri="{FF2B5EF4-FFF2-40B4-BE49-F238E27FC236}">
                  <a16:creationId xmlns:a16="http://schemas.microsoft.com/office/drawing/2014/main" id="{1DEF962D-F501-1A42-88E1-E0C949F11D9D}"/>
                </a:ext>
              </a:extLst>
            </p:cNvPr>
            <p:cNvSpPr>
              <a:spLocks/>
            </p:cNvSpPr>
            <p:nvPr/>
          </p:nvSpPr>
          <p:spPr bwMode="auto">
            <a:xfrm>
              <a:off x="4049713" y="2727326"/>
              <a:ext cx="376238" cy="374650"/>
            </a:xfrm>
            <a:custGeom>
              <a:avLst/>
              <a:gdLst>
                <a:gd name="T0" fmla="*/ 201 w 411"/>
                <a:gd name="T1" fmla="*/ 3 h 410"/>
                <a:gd name="T2" fmla="*/ 408 w 411"/>
                <a:gd name="T3" fmla="*/ 201 h 410"/>
                <a:gd name="T4" fmla="*/ 210 w 411"/>
                <a:gd name="T5" fmla="*/ 408 h 410"/>
                <a:gd name="T6" fmla="*/ 3 w 411"/>
                <a:gd name="T7" fmla="*/ 210 h 410"/>
                <a:gd name="T8" fmla="*/ 201 w 411"/>
                <a:gd name="T9" fmla="*/ 3 h 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1" h="410">
                  <a:moveTo>
                    <a:pt x="201" y="3"/>
                  </a:moveTo>
                  <a:cubicBezTo>
                    <a:pt x="313" y="0"/>
                    <a:pt x="406" y="89"/>
                    <a:pt x="408" y="201"/>
                  </a:cubicBezTo>
                  <a:cubicBezTo>
                    <a:pt x="411" y="313"/>
                    <a:pt x="322" y="405"/>
                    <a:pt x="210" y="408"/>
                  </a:cubicBezTo>
                  <a:cubicBezTo>
                    <a:pt x="98" y="410"/>
                    <a:pt x="5" y="322"/>
                    <a:pt x="3" y="210"/>
                  </a:cubicBezTo>
                  <a:cubicBezTo>
                    <a:pt x="0" y="98"/>
                    <a:pt x="89" y="5"/>
                    <a:pt x="201" y="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88">
              <a:extLst>
                <a:ext uri="{FF2B5EF4-FFF2-40B4-BE49-F238E27FC236}">
                  <a16:creationId xmlns:a16="http://schemas.microsoft.com/office/drawing/2014/main" id="{E600C2CF-B480-0949-8159-D4CBF9E66F48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5288" y="2794001"/>
              <a:ext cx="120650" cy="239713"/>
            </a:xfrm>
            <a:custGeom>
              <a:avLst/>
              <a:gdLst>
                <a:gd name="T0" fmla="*/ 2 w 132"/>
                <a:gd name="T1" fmla="*/ 56 h 261"/>
                <a:gd name="T2" fmla="*/ 0 w 132"/>
                <a:gd name="T3" fmla="*/ 0 h 261"/>
                <a:gd name="T4" fmla="*/ 124 w 132"/>
                <a:gd name="T5" fmla="*/ 100 h 261"/>
                <a:gd name="T6" fmla="*/ 131 w 132"/>
                <a:gd name="T7" fmla="*/ 115 h 261"/>
                <a:gd name="T8" fmla="*/ 132 w 132"/>
                <a:gd name="T9" fmla="*/ 140 h 261"/>
                <a:gd name="T10" fmla="*/ 125 w 132"/>
                <a:gd name="T11" fmla="*/ 155 h 261"/>
                <a:gd name="T12" fmla="*/ 6 w 132"/>
                <a:gd name="T13" fmla="*/ 261 h 261"/>
                <a:gd name="T14" fmla="*/ 5 w 132"/>
                <a:gd name="T15" fmla="*/ 204 h 261"/>
                <a:gd name="T16" fmla="*/ 82 w 132"/>
                <a:gd name="T17" fmla="*/ 129 h 261"/>
                <a:gd name="T18" fmla="*/ 82 w 132"/>
                <a:gd name="T19" fmla="*/ 128 h 261"/>
                <a:gd name="T20" fmla="*/ 2 w 132"/>
                <a:gd name="T21" fmla="*/ 56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2" h="261">
                  <a:moveTo>
                    <a:pt x="2" y="5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24" y="100"/>
                    <a:pt x="124" y="100"/>
                    <a:pt x="124" y="100"/>
                  </a:cubicBezTo>
                  <a:cubicBezTo>
                    <a:pt x="128" y="104"/>
                    <a:pt x="131" y="110"/>
                    <a:pt x="131" y="115"/>
                  </a:cubicBezTo>
                  <a:cubicBezTo>
                    <a:pt x="132" y="140"/>
                    <a:pt x="132" y="140"/>
                    <a:pt x="132" y="140"/>
                  </a:cubicBezTo>
                  <a:cubicBezTo>
                    <a:pt x="132" y="146"/>
                    <a:pt x="129" y="151"/>
                    <a:pt x="125" y="155"/>
                  </a:cubicBezTo>
                  <a:cubicBezTo>
                    <a:pt x="6" y="261"/>
                    <a:pt x="6" y="261"/>
                    <a:pt x="6" y="261"/>
                  </a:cubicBezTo>
                  <a:cubicBezTo>
                    <a:pt x="5" y="204"/>
                    <a:pt x="5" y="204"/>
                    <a:pt x="5" y="204"/>
                  </a:cubicBezTo>
                  <a:cubicBezTo>
                    <a:pt x="82" y="129"/>
                    <a:pt x="82" y="129"/>
                    <a:pt x="82" y="129"/>
                  </a:cubicBezTo>
                  <a:cubicBezTo>
                    <a:pt x="82" y="128"/>
                    <a:pt x="82" y="128"/>
                    <a:pt x="82" y="128"/>
                  </a:cubicBezTo>
                  <a:lnTo>
                    <a:pt x="2" y="5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89">
              <a:extLst>
                <a:ext uri="{FF2B5EF4-FFF2-40B4-BE49-F238E27FC236}">
                  <a16:creationId xmlns:a16="http://schemas.microsoft.com/office/drawing/2014/main" id="{5971CEC8-E78E-9243-BE14-05523E5C12C4}"/>
                </a:ext>
              </a:extLst>
            </p:cNvPr>
            <p:cNvSpPr>
              <a:spLocks/>
            </p:cNvSpPr>
            <p:nvPr/>
          </p:nvSpPr>
          <p:spPr bwMode="auto">
            <a:xfrm>
              <a:off x="4049713" y="3313113"/>
              <a:ext cx="376238" cy="376238"/>
            </a:xfrm>
            <a:custGeom>
              <a:avLst/>
              <a:gdLst>
                <a:gd name="T0" fmla="*/ 201 w 411"/>
                <a:gd name="T1" fmla="*/ 3 h 411"/>
                <a:gd name="T2" fmla="*/ 408 w 411"/>
                <a:gd name="T3" fmla="*/ 201 h 411"/>
                <a:gd name="T4" fmla="*/ 210 w 411"/>
                <a:gd name="T5" fmla="*/ 408 h 411"/>
                <a:gd name="T6" fmla="*/ 3 w 411"/>
                <a:gd name="T7" fmla="*/ 210 h 411"/>
                <a:gd name="T8" fmla="*/ 201 w 411"/>
                <a:gd name="T9" fmla="*/ 3 h 4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1" h="411">
                  <a:moveTo>
                    <a:pt x="201" y="3"/>
                  </a:moveTo>
                  <a:cubicBezTo>
                    <a:pt x="313" y="0"/>
                    <a:pt x="406" y="89"/>
                    <a:pt x="408" y="201"/>
                  </a:cubicBezTo>
                  <a:cubicBezTo>
                    <a:pt x="411" y="313"/>
                    <a:pt x="322" y="406"/>
                    <a:pt x="210" y="408"/>
                  </a:cubicBezTo>
                  <a:cubicBezTo>
                    <a:pt x="98" y="411"/>
                    <a:pt x="5" y="322"/>
                    <a:pt x="3" y="210"/>
                  </a:cubicBezTo>
                  <a:cubicBezTo>
                    <a:pt x="0" y="98"/>
                    <a:pt x="89" y="5"/>
                    <a:pt x="201" y="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90">
              <a:extLst>
                <a:ext uri="{FF2B5EF4-FFF2-40B4-BE49-F238E27FC236}">
                  <a16:creationId xmlns:a16="http://schemas.microsoft.com/office/drawing/2014/main" id="{5B3DFE17-DD75-8141-A969-FA81836F4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5288" y="3379788"/>
              <a:ext cx="120650" cy="238125"/>
            </a:xfrm>
            <a:custGeom>
              <a:avLst/>
              <a:gdLst>
                <a:gd name="T0" fmla="*/ 2 w 132"/>
                <a:gd name="T1" fmla="*/ 56 h 260"/>
                <a:gd name="T2" fmla="*/ 0 w 132"/>
                <a:gd name="T3" fmla="*/ 0 h 260"/>
                <a:gd name="T4" fmla="*/ 124 w 132"/>
                <a:gd name="T5" fmla="*/ 100 h 260"/>
                <a:gd name="T6" fmla="*/ 131 w 132"/>
                <a:gd name="T7" fmla="*/ 115 h 260"/>
                <a:gd name="T8" fmla="*/ 132 w 132"/>
                <a:gd name="T9" fmla="*/ 139 h 260"/>
                <a:gd name="T10" fmla="*/ 125 w 132"/>
                <a:gd name="T11" fmla="*/ 155 h 260"/>
                <a:gd name="T12" fmla="*/ 6 w 132"/>
                <a:gd name="T13" fmla="*/ 260 h 260"/>
                <a:gd name="T14" fmla="*/ 5 w 132"/>
                <a:gd name="T15" fmla="*/ 204 h 260"/>
                <a:gd name="T16" fmla="*/ 82 w 132"/>
                <a:gd name="T17" fmla="*/ 129 h 260"/>
                <a:gd name="T18" fmla="*/ 82 w 132"/>
                <a:gd name="T19" fmla="*/ 127 h 260"/>
                <a:gd name="T20" fmla="*/ 2 w 132"/>
                <a:gd name="T21" fmla="*/ 56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2" h="260">
                  <a:moveTo>
                    <a:pt x="2" y="5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24" y="100"/>
                    <a:pt x="124" y="100"/>
                    <a:pt x="124" y="100"/>
                  </a:cubicBezTo>
                  <a:cubicBezTo>
                    <a:pt x="128" y="103"/>
                    <a:pt x="131" y="109"/>
                    <a:pt x="131" y="115"/>
                  </a:cubicBezTo>
                  <a:cubicBezTo>
                    <a:pt x="132" y="139"/>
                    <a:pt x="132" y="139"/>
                    <a:pt x="132" y="139"/>
                  </a:cubicBezTo>
                  <a:cubicBezTo>
                    <a:pt x="132" y="145"/>
                    <a:pt x="129" y="151"/>
                    <a:pt x="125" y="155"/>
                  </a:cubicBezTo>
                  <a:cubicBezTo>
                    <a:pt x="6" y="260"/>
                    <a:pt x="6" y="260"/>
                    <a:pt x="6" y="260"/>
                  </a:cubicBezTo>
                  <a:cubicBezTo>
                    <a:pt x="5" y="204"/>
                    <a:pt x="5" y="204"/>
                    <a:pt x="5" y="204"/>
                  </a:cubicBezTo>
                  <a:cubicBezTo>
                    <a:pt x="82" y="129"/>
                    <a:pt x="82" y="129"/>
                    <a:pt x="82" y="129"/>
                  </a:cubicBezTo>
                  <a:cubicBezTo>
                    <a:pt x="82" y="127"/>
                    <a:pt x="82" y="127"/>
                    <a:pt x="82" y="127"/>
                  </a:cubicBezTo>
                  <a:lnTo>
                    <a:pt x="2" y="5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91">
              <a:extLst>
                <a:ext uri="{FF2B5EF4-FFF2-40B4-BE49-F238E27FC236}">
                  <a16:creationId xmlns:a16="http://schemas.microsoft.com/office/drawing/2014/main" id="{8CD7F3C9-1D81-D04E-88F3-1C38C77CE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4049713" y="3876676"/>
              <a:ext cx="376238" cy="374650"/>
            </a:xfrm>
            <a:custGeom>
              <a:avLst/>
              <a:gdLst>
                <a:gd name="T0" fmla="*/ 201 w 411"/>
                <a:gd name="T1" fmla="*/ 3 h 411"/>
                <a:gd name="T2" fmla="*/ 408 w 411"/>
                <a:gd name="T3" fmla="*/ 201 h 411"/>
                <a:gd name="T4" fmla="*/ 210 w 411"/>
                <a:gd name="T5" fmla="*/ 408 h 411"/>
                <a:gd name="T6" fmla="*/ 3 w 411"/>
                <a:gd name="T7" fmla="*/ 210 h 411"/>
                <a:gd name="T8" fmla="*/ 201 w 411"/>
                <a:gd name="T9" fmla="*/ 3 h 4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1" h="411">
                  <a:moveTo>
                    <a:pt x="201" y="3"/>
                  </a:moveTo>
                  <a:cubicBezTo>
                    <a:pt x="313" y="0"/>
                    <a:pt x="406" y="89"/>
                    <a:pt x="408" y="201"/>
                  </a:cubicBezTo>
                  <a:cubicBezTo>
                    <a:pt x="411" y="313"/>
                    <a:pt x="322" y="406"/>
                    <a:pt x="210" y="408"/>
                  </a:cubicBezTo>
                  <a:cubicBezTo>
                    <a:pt x="98" y="411"/>
                    <a:pt x="5" y="322"/>
                    <a:pt x="3" y="210"/>
                  </a:cubicBezTo>
                  <a:cubicBezTo>
                    <a:pt x="0" y="98"/>
                    <a:pt x="89" y="5"/>
                    <a:pt x="201" y="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92">
              <a:extLst>
                <a:ext uri="{FF2B5EF4-FFF2-40B4-BE49-F238E27FC236}">
                  <a16:creationId xmlns:a16="http://schemas.microsoft.com/office/drawing/2014/main" id="{78B15697-1CF9-9544-AE30-CBE6B4FC3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5288" y="3943351"/>
              <a:ext cx="120650" cy="238125"/>
            </a:xfrm>
            <a:custGeom>
              <a:avLst/>
              <a:gdLst>
                <a:gd name="T0" fmla="*/ 2 w 132"/>
                <a:gd name="T1" fmla="*/ 56 h 260"/>
                <a:gd name="T2" fmla="*/ 0 w 132"/>
                <a:gd name="T3" fmla="*/ 0 h 260"/>
                <a:gd name="T4" fmla="*/ 124 w 132"/>
                <a:gd name="T5" fmla="*/ 100 h 260"/>
                <a:gd name="T6" fmla="*/ 131 w 132"/>
                <a:gd name="T7" fmla="*/ 115 h 260"/>
                <a:gd name="T8" fmla="*/ 132 w 132"/>
                <a:gd name="T9" fmla="*/ 139 h 260"/>
                <a:gd name="T10" fmla="*/ 125 w 132"/>
                <a:gd name="T11" fmla="*/ 154 h 260"/>
                <a:gd name="T12" fmla="*/ 6 w 132"/>
                <a:gd name="T13" fmla="*/ 260 h 260"/>
                <a:gd name="T14" fmla="*/ 5 w 132"/>
                <a:gd name="T15" fmla="*/ 204 h 260"/>
                <a:gd name="T16" fmla="*/ 82 w 132"/>
                <a:gd name="T17" fmla="*/ 129 h 260"/>
                <a:gd name="T18" fmla="*/ 82 w 132"/>
                <a:gd name="T19" fmla="*/ 127 h 260"/>
                <a:gd name="T20" fmla="*/ 2 w 132"/>
                <a:gd name="T21" fmla="*/ 56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2" h="260">
                  <a:moveTo>
                    <a:pt x="2" y="5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24" y="100"/>
                    <a:pt x="124" y="100"/>
                    <a:pt x="124" y="100"/>
                  </a:cubicBezTo>
                  <a:cubicBezTo>
                    <a:pt x="128" y="103"/>
                    <a:pt x="131" y="109"/>
                    <a:pt x="131" y="115"/>
                  </a:cubicBezTo>
                  <a:cubicBezTo>
                    <a:pt x="132" y="139"/>
                    <a:pt x="132" y="139"/>
                    <a:pt x="132" y="139"/>
                  </a:cubicBezTo>
                  <a:cubicBezTo>
                    <a:pt x="132" y="145"/>
                    <a:pt x="129" y="151"/>
                    <a:pt x="125" y="154"/>
                  </a:cubicBezTo>
                  <a:cubicBezTo>
                    <a:pt x="6" y="260"/>
                    <a:pt x="6" y="260"/>
                    <a:pt x="6" y="260"/>
                  </a:cubicBezTo>
                  <a:cubicBezTo>
                    <a:pt x="5" y="204"/>
                    <a:pt x="5" y="204"/>
                    <a:pt x="5" y="204"/>
                  </a:cubicBezTo>
                  <a:cubicBezTo>
                    <a:pt x="82" y="129"/>
                    <a:pt x="82" y="129"/>
                    <a:pt x="82" y="129"/>
                  </a:cubicBezTo>
                  <a:cubicBezTo>
                    <a:pt x="82" y="127"/>
                    <a:pt x="82" y="127"/>
                    <a:pt x="82" y="127"/>
                  </a:cubicBezTo>
                  <a:lnTo>
                    <a:pt x="2" y="5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56" name="TextBox 55">
            <a:extLst>
              <a:ext uri="{FF2B5EF4-FFF2-40B4-BE49-F238E27FC236}">
                <a16:creationId xmlns:a16="http://schemas.microsoft.com/office/drawing/2014/main" id="{A02CF263-9BD9-2C4A-9B09-0AEC77ABA2A3}"/>
              </a:ext>
            </a:extLst>
          </p:cNvPr>
          <p:cNvSpPr txBox="1"/>
          <p:nvPr/>
        </p:nvSpPr>
        <p:spPr>
          <a:xfrm>
            <a:off x="7506657" y="5206355"/>
            <a:ext cx="4324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 Light" panose="020F0302020204030204" pitchFamily="34" charset="0"/>
              </a:rPr>
              <a:t>Keep the culture alive worldwide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6B478FB5-7CB6-5E4B-A6EE-6B01A8ED5B0A}"/>
              </a:ext>
            </a:extLst>
          </p:cNvPr>
          <p:cNvSpPr txBox="1"/>
          <p:nvPr/>
        </p:nvSpPr>
        <p:spPr>
          <a:xfrm>
            <a:off x="7506657" y="6355705"/>
            <a:ext cx="46853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 Light" panose="020F0302020204030204" pitchFamily="34" charset="0"/>
              </a:rPr>
              <a:t>Onboard new Students and Teachers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14495BC0-DF3F-6042-BF20-9287B1B568F2}"/>
              </a:ext>
            </a:extLst>
          </p:cNvPr>
          <p:cNvSpPr txBox="1"/>
          <p:nvPr/>
        </p:nvSpPr>
        <p:spPr>
          <a:xfrm>
            <a:off x="7506655" y="5792937"/>
            <a:ext cx="45723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 Light" panose="020F0302020204030204" pitchFamily="34" charset="0"/>
              </a:rPr>
              <a:t>Expansion of Marketing Campaigns</a:t>
            </a:r>
          </a:p>
        </p:txBody>
      </p:sp>
      <p:pic>
        <p:nvPicPr>
          <p:cNvPr id="63" name="Picture 62" descr="Shape&#10;&#10;Description automatically generated">
            <a:extLst>
              <a:ext uri="{FF2B5EF4-FFF2-40B4-BE49-F238E27FC236}">
                <a16:creationId xmlns:a16="http://schemas.microsoft.com/office/drawing/2014/main" id="{ECDF0DFA-E754-904C-AF8F-2C4EB66A35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306" y="553764"/>
            <a:ext cx="5738693" cy="598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1348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2E961F1-4A28-4A5F-BBD4-6E400E5E6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72357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7F57BEA8-497D-4AA8-8A18-BDCD696B2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596"/>
            <a:ext cx="12192000" cy="1735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369350-F2FE-A64F-BD30-74BD54BA51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89439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b="1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PROBLEMS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82415D3-DDE5-4D63-8CB3-23A5EC581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1479733"/>
            <a:ext cx="2743200" cy="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D7193FB-6AE6-4B3B-8F89-56B55DD63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201402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 descr="Graphical user interface, application&#10;&#10;Description automatically generated with medium confidence">
            <a:extLst>
              <a:ext uri="{FF2B5EF4-FFF2-40B4-BE49-F238E27FC236}">
                <a16:creationId xmlns:a16="http://schemas.microsoft.com/office/drawing/2014/main" id="{B1BF30D8-0344-8D4C-829B-84389AC0AD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09934" y="2427541"/>
            <a:ext cx="8117032" cy="3997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2072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2E961F1-4A28-4A5F-BBD4-6E400E5E6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72357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7F57BEA8-497D-4AA8-8A18-BDCD696B2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596"/>
            <a:ext cx="12192000" cy="1735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6B85A1-036E-804B-856B-CAECABF0A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89439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SOLUTION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82415D3-DDE5-4D63-8CB3-23A5EC581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1479733"/>
            <a:ext cx="2743200" cy="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D7193FB-6AE6-4B3B-8F89-56B55DD63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201402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Content Placeholder 16" descr="Diagram&#10;&#10;Description automatically generated">
            <a:extLst>
              <a:ext uri="{FF2B5EF4-FFF2-40B4-BE49-F238E27FC236}">
                <a16:creationId xmlns:a16="http://schemas.microsoft.com/office/drawing/2014/main" id="{487D1963-DC2F-8E4F-89E7-1B186075CB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15643" y="2427541"/>
            <a:ext cx="8505614" cy="3997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1820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9AE2756-0FC4-4155-83E7-58AAAB63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65689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247AB924-1B87-43FC-B7C7-B112D5C51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017DD4-EB27-3F41-8A41-E2373DE0F0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</a:rPr>
              <a:t>MARKETPLACE’S NEED</a:t>
            </a:r>
          </a:p>
        </p:txBody>
      </p:sp>
      <p:pic>
        <p:nvPicPr>
          <p:cNvPr id="7" name="Picture 6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CBDF0A0F-844F-2146-B24D-5045430CEB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" y="1351661"/>
            <a:ext cx="3425609" cy="1909776"/>
          </a:xfrm>
          <a:prstGeom prst="rect">
            <a:avLst/>
          </a:prstGeom>
        </p:spPr>
      </p:pic>
      <p:pic>
        <p:nvPicPr>
          <p:cNvPr id="9" name="Picture 8" descr="A picture containing timeline&#10;&#10;Description automatically generated">
            <a:extLst>
              <a:ext uri="{FF2B5EF4-FFF2-40B4-BE49-F238E27FC236}">
                <a16:creationId xmlns:a16="http://schemas.microsoft.com/office/drawing/2014/main" id="{0B916DF5-0662-6643-98AB-646E08B9CA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5729" y="1791551"/>
            <a:ext cx="3433324" cy="1029996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18DC98F-4057-4645-B948-F604F39A9C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53400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 descr="Chart, bar chart, histogram&#10;&#10;Description automatically generated">
            <a:extLst>
              <a:ext uri="{FF2B5EF4-FFF2-40B4-BE49-F238E27FC236}">
                <a16:creationId xmlns:a16="http://schemas.microsoft.com/office/drawing/2014/main" id="{EDF5CEEB-961E-CF49-AD7D-3502206720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8449725" y="1032055"/>
            <a:ext cx="3423916" cy="2593616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AD2B705-4A9B-408D-AA80-4F41045E09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03542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31E8F4-CFC5-0743-B198-B55EB73919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  <a:solidFill>
            <a:srgbClr val="303030"/>
          </a:solidFill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dirty="0">
                <a:solidFill>
                  <a:srgbClr val="FFFFFF"/>
                </a:solidFill>
              </a:rPr>
              <a:t>SERVICES</a:t>
            </a:r>
          </a:p>
        </p:txBody>
      </p:sp>
      <p:pic>
        <p:nvPicPr>
          <p:cNvPr id="7" name="Content Placeholder 6" descr="Graphical user interface&#10;&#10;Description automatically generated">
            <a:extLst>
              <a:ext uri="{FF2B5EF4-FFF2-40B4-BE49-F238E27FC236}">
                <a16:creationId xmlns:a16="http://schemas.microsoft.com/office/drawing/2014/main" id="{A15719E6-FE04-C543-97C8-286FD00901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907" y="307731"/>
            <a:ext cx="5330182" cy="3997637"/>
          </a:xfrm>
          <a:prstGeom prst="rect">
            <a:avLst/>
          </a:prstGeom>
        </p:spPr>
      </p:pic>
      <p:pic>
        <p:nvPicPr>
          <p:cNvPr id="9" name="Content Placeholder 8" descr="Text&#10;&#10;Description automatically generated">
            <a:extLst>
              <a:ext uri="{FF2B5EF4-FFF2-40B4-BE49-F238E27FC236}">
                <a16:creationId xmlns:a16="http://schemas.microsoft.com/office/drawing/2014/main" id="{4E30107B-EEC7-BC42-B01C-F8C37A1591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416043" y="499278"/>
            <a:ext cx="5455917" cy="3614543"/>
          </a:xfrm>
          <a:prstGeom prst="rect">
            <a:avLst/>
          </a:prstGeom>
        </p:spPr>
      </p:pic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07176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64A2A58-EEB9-474E-82C7-29E0BC0417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4623" y="3386303"/>
            <a:ext cx="3523593" cy="472967"/>
          </a:xfr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1200" b="1" dirty="0"/>
              <a:t>Short term Goals: </a:t>
            </a:r>
            <a:r>
              <a:rPr lang="en-US" sz="1200" dirty="0"/>
              <a:t>The target is to increase students </a:t>
            </a:r>
            <a:r>
              <a:rPr lang="en-US" sz="1200" dirty="0" err="1"/>
              <a:t>upto</a:t>
            </a:r>
            <a:r>
              <a:rPr lang="en-US" sz="1200" dirty="0"/>
              <a:t> 50% for existing instructor, which will double up the revenue</a:t>
            </a:r>
          </a:p>
        </p:txBody>
      </p:sp>
      <p:graphicFrame>
        <p:nvGraphicFramePr>
          <p:cNvPr id="11" name="Content Placeholder 3">
            <a:extLst>
              <a:ext uri="{FF2B5EF4-FFF2-40B4-BE49-F238E27FC236}">
                <a16:creationId xmlns:a16="http://schemas.microsoft.com/office/drawing/2014/main" id="{AF9C869F-057E-9C4B-84B5-768A812393C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33686365"/>
              </p:ext>
            </p:extLst>
          </p:nvPr>
        </p:nvGraphicFramePr>
        <p:xfrm>
          <a:off x="606969" y="1427929"/>
          <a:ext cx="3838903" cy="19097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4" name="Chart 13">
            <a:extLst>
              <a:ext uri="{FF2B5EF4-FFF2-40B4-BE49-F238E27FC236}">
                <a16:creationId xmlns:a16="http://schemas.microsoft.com/office/drawing/2014/main" id="{DABD7927-AEBE-3843-981D-AFC610116B1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82525148"/>
              </p:ext>
            </p:extLst>
          </p:nvPr>
        </p:nvGraphicFramePr>
        <p:xfrm>
          <a:off x="7346731" y="1427929"/>
          <a:ext cx="3523593" cy="20836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8" name="Rectangle 17">
            <a:extLst>
              <a:ext uri="{FF2B5EF4-FFF2-40B4-BE49-F238E27FC236}">
                <a16:creationId xmlns:a16="http://schemas.microsoft.com/office/drawing/2014/main" id="{E994EA6E-E290-B642-9B68-7398DB70E256}"/>
              </a:ext>
            </a:extLst>
          </p:cNvPr>
          <p:cNvSpPr/>
          <p:nvPr/>
        </p:nvSpPr>
        <p:spPr>
          <a:xfrm>
            <a:off x="7346731" y="3388275"/>
            <a:ext cx="3523592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b="1" dirty="0"/>
              <a:t>Long term Goals: </a:t>
            </a:r>
            <a:r>
              <a:rPr lang="en-US" sz="1100" dirty="0"/>
              <a:t>The target is to increase number of instructor leading to increase in number of customer base</a:t>
            </a:r>
          </a:p>
        </p:txBody>
      </p:sp>
      <p:graphicFrame>
        <p:nvGraphicFramePr>
          <p:cNvPr id="19" name="Chart 18">
            <a:extLst>
              <a:ext uri="{FF2B5EF4-FFF2-40B4-BE49-F238E27FC236}">
                <a16:creationId xmlns:a16="http://schemas.microsoft.com/office/drawing/2014/main" id="{9E75A272-1FCF-194A-865E-4A9A6CFC841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04211080"/>
              </p:ext>
            </p:extLst>
          </p:nvPr>
        </p:nvGraphicFramePr>
        <p:xfrm>
          <a:off x="606970" y="4110144"/>
          <a:ext cx="3681246" cy="20699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190F0B15-68A1-074E-9CE0-3D1D92C70114}"/>
              </a:ext>
            </a:extLst>
          </p:cNvPr>
          <p:cNvSpPr txBox="1"/>
          <p:nvPr/>
        </p:nvSpPr>
        <p:spPr>
          <a:xfrm>
            <a:off x="1610707" y="6180084"/>
            <a:ext cx="167377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/>
              <a:t>Current Revenue Growth</a:t>
            </a:r>
          </a:p>
        </p:txBody>
      </p:sp>
      <p:graphicFrame>
        <p:nvGraphicFramePr>
          <p:cNvPr id="21" name="Chart 20">
            <a:extLst>
              <a:ext uri="{FF2B5EF4-FFF2-40B4-BE49-F238E27FC236}">
                <a16:creationId xmlns:a16="http://schemas.microsoft.com/office/drawing/2014/main" id="{1C71210D-61E3-EB4F-B95F-96346813B8A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25997399"/>
              </p:ext>
            </p:extLst>
          </p:nvPr>
        </p:nvGraphicFramePr>
        <p:xfrm>
          <a:off x="7346732" y="4110144"/>
          <a:ext cx="3523591" cy="19438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EBC601E6-BFCB-914D-AB90-7859DD48341F}"/>
              </a:ext>
            </a:extLst>
          </p:cNvPr>
          <p:cNvSpPr txBox="1"/>
          <p:nvPr/>
        </p:nvSpPr>
        <p:spPr>
          <a:xfrm>
            <a:off x="7589782" y="6180084"/>
            <a:ext cx="30374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/>
              <a:t>Maximum revenue by 10 instructors in future</a:t>
            </a:r>
          </a:p>
        </p:txBody>
      </p:sp>
      <p:sp>
        <p:nvSpPr>
          <p:cNvPr id="27" name="Title 26">
            <a:extLst>
              <a:ext uri="{FF2B5EF4-FFF2-40B4-BE49-F238E27FC236}">
                <a16:creationId xmlns:a16="http://schemas.microsoft.com/office/drawing/2014/main" id="{1FBF25A6-FDB3-B94B-A6A5-BC0ED6576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36679"/>
          </a:xfrm>
          <a:solidFill>
            <a:srgbClr val="30303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/>
              <a:t>MARKET VALIDATION</a:t>
            </a:r>
          </a:p>
        </p:txBody>
      </p:sp>
      <p:sp>
        <p:nvSpPr>
          <p:cNvPr id="49" name="Right Arrow 48">
            <a:extLst>
              <a:ext uri="{FF2B5EF4-FFF2-40B4-BE49-F238E27FC236}">
                <a16:creationId xmlns:a16="http://schemas.microsoft.com/office/drawing/2014/main" id="{6F93DD66-856D-0C44-9F2B-BBF93F8779F6}"/>
              </a:ext>
            </a:extLst>
          </p:cNvPr>
          <p:cNvSpPr/>
          <p:nvPr/>
        </p:nvSpPr>
        <p:spPr>
          <a:xfrm>
            <a:off x="5041557" y="2804984"/>
            <a:ext cx="1742302" cy="18535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ight Arrow 73">
            <a:extLst>
              <a:ext uri="{FF2B5EF4-FFF2-40B4-BE49-F238E27FC236}">
                <a16:creationId xmlns:a16="http://schemas.microsoft.com/office/drawing/2014/main" id="{EB8D6108-B4A8-244F-8ED8-1137652A0AF1}"/>
              </a:ext>
            </a:extLst>
          </p:cNvPr>
          <p:cNvSpPr/>
          <p:nvPr/>
        </p:nvSpPr>
        <p:spPr>
          <a:xfrm>
            <a:off x="5041557" y="5052438"/>
            <a:ext cx="1742302" cy="18535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4590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9AE2756-0FC4-4155-83E7-58AAAB63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65689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247AB924-1B87-43FC-B7C7-B112D5C51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901C4D-003E-F842-AFFC-8F5960A47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</a:rPr>
              <a:t>Market Size</a:t>
            </a:r>
          </a:p>
        </p:txBody>
      </p:sp>
      <p:pic>
        <p:nvPicPr>
          <p:cNvPr id="5" name="Content Placeholder 4" descr="Chart&#10;&#10;Description automatically generated">
            <a:extLst>
              <a:ext uri="{FF2B5EF4-FFF2-40B4-BE49-F238E27FC236}">
                <a16:creationId xmlns:a16="http://schemas.microsoft.com/office/drawing/2014/main" id="{E9DB679E-C71C-7948-8666-B13B043E99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0040" y="593745"/>
            <a:ext cx="3425609" cy="3425609"/>
          </a:xfrm>
          <a:prstGeom prst="rect">
            <a:avLst/>
          </a:prstGeom>
        </p:spPr>
      </p:pic>
      <p:pic>
        <p:nvPicPr>
          <p:cNvPr id="26" name="Content Placeholder 4">
            <a:extLst>
              <a:ext uri="{FF2B5EF4-FFF2-40B4-BE49-F238E27FC236}">
                <a16:creationId xmlns:a16="http://schemas.microsoft.com/office/drawing/2014/main" id="{558C4CD1-D64F-1D42-8599-9B6A0BEBA0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5729" y="1319469"/>
            <a:ext cx="3433324" cy="1974160"/>
          </a:xfrm>
          <a:prstGeom prst="rect">
            <a:avLst/>
          </a:prstGeom>
        </p:spPr>
      </p:pic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818DC98F-4057-4645-B948-F604F39A9C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53400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Chart&#10;&#10;Description automatically generated">
            <a:extLst>
              <a:ext uri="{FF2B5EF4-FFF2-40B4-BE49-F238E27FC236}">
                <a16:creationId xmlns:a16="http://schemas.microsoft.com/office/drawing/2014/main" id="{CA77AA64-82F4-5440-A196-001666C9F1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49725" y="616905"/>
            <a:ext cx="3423916" cy="3423916"/>
          </a:xfrm>
          <a:prstGeom prst="rect">
            <a:avLst/>
          </a:prstGeom>
        </p:spPr>
      </p:pic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AD2B705-4A9B-408D-AA80-4F41045E09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A96B8AA-48B7-A644-87C4-6C5B4CCB6FF0}"/>
              </a:ext>
            </a:extLst>
          </p:cNvPr>
          <p:cNvSpPr txBox="1"/>
          <p:nvPr/>
        </p:nvSpPr>
        <p:spPr>
          <a:xfrm>
            <a:off x="8448044" y="3964153"/>
            <a:ext cx="3423916" cy="342391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050">
                <a:solidFill>
                  <a:srgbClr val="FFFFFF"/>
                </a:solidFill>
              </a:rPr>
              <a:t>Our Target Audience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8259EF-56A8-964A-8AEA-14E69A1B25AD}"/>
              </a:ext>
            </a:extLst>
          </p:cNvPr>
          <p:cNvSpPr txBox="1"/>
          <p:nvPr/>
        </p:nvSpPr>
        <p:spPr>
          <a:xfrm>
            <a:off x="343756" y="3964153"/>
            <a:ext cx="3425609" cy="342389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050" dirty="0">
                <a:solidFill>
                  <a:srgbClr val="FFFFFF"/>
                </a:solidFill>
              </a:rPr>
              <a:t>Existing Students from various geographies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63C31FD-8468-C047-9E72-963B1812DF16}"/>
              </a:ext>
            </a:extLst>
          </p:cNvPr>
          <p:cNvSpPr txBox="1"/>
          <p:nvPr/>
        </p:nvSpPr>
        <p:spPr>
          <a:xfrm>
            <a:off x="4400035" y="3964154"/>
            <a:ext cx="3433324" cy="342390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txBody>
          <a:bodyPr wrap="square" rtlCol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050" dirty="0">
                <a:solidFill>
                  <a:srgbClr val="FFFFFF"/>
                </a:solidFill>
              </a:rPr>
              <a:t>Global Presence</a:t>
            </a:r>
          </a:p>
        </p:txBody>
      </p:sp>
    </p:spTree>
    <p:extLst>
      <p:ext uri="{BB962C8B-B14F-4D97-AF65-F5344CB8AC3E}">
        <p14:creationId xmlns:p14="http://schemas.microsoft.com/office/powerpoint/2010/main" val="25901768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458E388C-D6C0-EE4B-AFAA-89CA3F6AF87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b="30"/>
          <a:stretch/>
        </p:blipFill>
        <p:spPr>
          <a:xfrm>
            <a:off x="-8" y="-4"/>
            <a:ext cx="12192000" cy="685595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5B59A3A-FB16-6149-8174-4FD96DC0A6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8368" y="4522156"/>
            <a:ext cx="4937937" cy="1363215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PRODUCT DEMO</a:t>
            </a:r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F6E384F5-137A-40B1-97F0-694CC6ECD5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22218"/>
            <a:ext cx="3730752" cy="4735782"/>
          </a:xfrm>
          <a:custGeom>
            <a:avLst/>
            <a:gdLst>
              <a:gd name="connsiteX0" fmla="*/ 640080 w 3730752"/>
              <a:gd name="connsiteY0" fmla="*/ 0 h 4735782"/>
              <a:gd name="connsiteX1" fmla="*/ 3730752 w 3730752"/>
              <a:gd name="connsiteY1" fmla="*/ 3090672 h 4735782"/>
              <a:gd name="connsiteX2" fmla="*/ 3357725 w 3730752"/>
              <a:gd name="connsiteY2" fmla="*/ 4563870 h 4735782"/>
              <a:gd name="connsiteX3" fmla="*/ 3253285 w 3730752"/>
              <a:gd name="connsiteY3" fmla="*/ 4735782 h 4735782"/>
              <a:gd name="connsiteX4" fmla="*/ 0 w 3730752"/>
              <a:gd name="connsiteY4" fmla="*/ 4735782 h 4735782"/>
              <a:gd name="connsiteX5" fmla="*/ 0 w 3730752"/>
              <a:gd name="connsiteY5" fmla="*/ 67215 h 4735782"/>
              <a:gd name="connsiteX6" fmla="*/ 17202 w 3730752"/>
              <a:gd name="connsiteY6" fmla="*/ 62792 h 4735782"/>
              <a:gd name="connsiteX7" fmla="*/ 640080 w 3730752"/>
              <a:gd name="connsiteY7" fmla="*/ 0 h 4735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30752" h="4735782">
                <a:moveTo>
                  <a:pt x="640080" y="0"/>
                </a:moveTo>
                <a:cubicBezTo>
                  <a:pt x="2347011" y="0"/>
                  <a:pt x="3730752" y="1383741"/>
                  <a:pt x="3730752" y="3090672"/>
                </a:cubicBezTo>
                <a:cubicBezTo>
                  <a:pt x="3730752" y="3624088"/>
                  <a:pt x="3595621" y="4125943"/>
                  <a:pt x="3357725" y="4563870"/>
                </a:cubicBezTo>
                <a:lnTo>
                  <a:pt x="3253285" y="4735782"/>
                </a:lnTo>
                <a:lnTo>
                  <a:pt x="0" y="4735782"/>
                </a:lnTo>
                <a:lnTo>
                  <a:pt x="0" y="67215"/>
                </a:lnTo>
                <a:lnTo>
                  <a:pt x="17202" y="62792"/>
                </a:lnTo>
                <a:cubicBezTo>
                  <a:pt x="218397" y="21621"/>
                  <a:pt x="426714" y="0"/>
                  <a:pt x="64008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9DBC4630-03DA-474F-BBCB-BA3AE6B317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1982" y="-4332"/>
            <a:ext cx="4242816" cy="2454158"/>
          </a:xfrm>
          <a:custGeom>
            <a:avLst/>
            <a:gdLst>
              <a:gd name="connsiteX0" fmla="*/ 28633 w 4242816"/>
              <a:gd name="connsiteY0" fmla="*/ 0 h 2454158"/>
              <a:gd name="connsiteX1" fmla="*/ 4214183 w 4242816"/>
              <a:gd name="connsiteY1" fmla="*/ 0 h 2454158"/>
              <a:gd name="connsiteX2" fmla="*/ 4231864 w 4242816"/>
              <a:gd name="connsiteY2" fmla="*/ 115848 h 2454158"/>
              <a:gd name="connsiteX3" fmla="*/ 4242816 w 4242816"/>
              <a:gd name="connsiteY3" fmla="*/ 332750 h 2454158"/>
              <a:gd name="connsiteX4" fmla="*/ 2121408 w 4242816"/>
              <a:gd name="connsiteY4" fmla="*/ 2454158 h 2454158"/>
              <a:gd name="connsiteX5" fmla="*/ 0 w 4242816"/>
              <a:gd name="connsiteY5" fmla="*/ 332750 h 2454158"/>
              <a:gd name="connsiteX6" fmla="*/ 10953 w 4242816"/>
              <a:gd name="connsiteY6" fmla="*/ 115848 h 2454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42816" h="2454158">
                <a:moveTo>
                  <a:pt x="28633" y="0"/>
                </a:moveTo>
                <a:lnTo>
                  <a:pt x="4214183" y="0"/>
                </a:lnTo>
                <a:lnTo>
                  <a:pt x="4231864" y="115848"/>
                </a:lnTo>
                <a:cubicBezTo>
                  <a:pt x="4239106" y="187164"/>
                  <a:pt x="4242816" y="259524"/>
                  <a:pt x="4242816" y="332750"/>
                </a:cubicBezTo>
                <a:cubicBezTo>
                  <a:pt x="4242816" y="1504371"/>
                  <a:pt x="3293029" y="2454158"/>
                  <a:pt x="2121408" y="2454158"/>
                </a:cubicBezTo>
                <a:cubicBezTo>
                  <a:pt x="949787" y="2454158"/>
                  <a:pt x="0" y="1504371"/>
                  <a:pt x="0" y="332750"/>
                </a:cubicBezTo>
                <a:cubicBezTo>
                  <a:pt x="0" y="259524"/>
                  <a:pt x="3710" y="187164"/>
                  <a:pt x="10953" y="115848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6" name="Picture 25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4821BD14-0844-0849-9A03-1E2925115C8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67" r="4" b="4"/>
          <a:stretch/>
        </p:blipFill>
        <p:spPr>
          <a:xfrm>
            <a:off x="1246573" y="10"/>
            <a:ext cx="3913632" cy="2285224"/>
          </a:xfrm>
          <a:custGeom>
            <a:avLst/>
            <a:gdLst/>
            <a:ahLst/>
            <a:cxnLst/>
            <a:rect l="l" t="t" r="r" b="b"/>
            <a:pathLst>
              <a:path w="3913632" h="2285234">
                <a:moveTo>
                  <a:pt x="29691" y="0"/>
                </a:moveTo>
                <a:lnTo>
                  <a:pt x="3883942" y="0"/>
                </a:lnTo>
                <a:lnTo>
                  <a:pt x="3903529" y="128345"/>
                </a:lnTo>
                <a:cubicBezTo>
                  <a:pt x="3910210" y="194127"/>
                  <a:pt x="3913632" y="260873"/>
                  <a:pt x="3913632" y="328418"/>
                </a:cubicBezTo>
                <a:cubicBezTo>
                  <a:pt x="3913632" y="1409138"/>
                  <a:pt x="3037536" y="2285234"/>
                  <a:pt x="1956816" y="2285234"/>
                </a:cubicBezTo>
                <a:cubicBezTo>
                  <a:pt x="876096" y="2285234"/>
                  <a:pt x="0" y="1409138"/>
                  <a:pt x="0" y="328418"/>
                </a:cubicBezTo>
                <a:cubicBezTo>
                  <a:pt x="0" y="260873"/>
                  <a:pt x="3422" y="194127"/>
                  <a:pt x="10103" y="128345"/>
                </a:cubicBezTo>
                <a:close/>
              </a:path>
            </a:pathLst>
          </a:custGeom>
        </p:spPr>
      </p:pic>
      <p:pic>
        <p:nvPicPr>
          <p:cNvPr id="10" name="Content Placeholder 9" descr="A picture containing text, music, guitar&#10;&#10;Description automatically generated">
            <a:extLst>
              <a:ext uri="{FF2B5EF4-FFF2-40B4-BE49-F238E27FC236}">
                <a16:creationId xmlns:a16="http://schemas.microsoft.com/office/drawing/2014/main" id="{C5866ED2-85C7-7D48-A477-0644DA1E49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r="21993" b="-1"/>
          <a:stretch/>
        </p:blipFill>
        <p:spPr>
          <a:xfrm>
            <a:off x="20" y="2288331"/>
            <a:ext cx="3564618" cy="4569668"/>
          </a:xfrm>
          <a:custGeom>
            <a:avLst/>
            <a:gdLst/>
            <a:ahLst/>
            <a:cxnLst/>
            <a:rect l="l" t="t" r="r" b="b"/>
            <a:pathLst>
              <a:path w="3564638" h="4569668">
                <a:moveTo>
                  <a:pt x="640080" y="0"/>
                </a:moveTo>
                <a:cubicBezTo>
                  <a:pt x="2255269" y="0"/>
                  <a:pt x="3564638" y="1309369"/>
                  <a:pt x="3564638" y="2924558"/>
                </a:cubicBezTo>
                <a:cubicBezTo>
                  <a:pt x="3564638" y="3530254"/>
                  <a:pt x="3380508" y="4092944"/>
                  <a:pt x="3065170" y="4559707"/>
                </a:cubicBezTo>
                <a:lnTo>
                  <a:pt x="3057720" y="4569668"/>
                </a:lnTo>
                <a:lnTo>
                  <a:pt x="0" y="4569668"/>
                </a:lnTo>
                <a:lnTo>
                  <a:pt x="0" y="72448"/>
                </a:lnTo>
                <a:lnTo>
                  <a:pt x="50679" y="59417"/>
                </a:lnTo>
                <a:cubicBezTo>
                  <a:pt x="241061" y="20459"/>
                  <a:pt x="438181" y="0"/>
                  <a:pt x="640080" y="0"/>
                </a:cubicBezTo>
                <a:close/>
              </a:path>
            </a:pathLst>
          </a:custGeom>
        </p:spPr>
      </p:pic>
      <p:sp>
        <p:nvSpPr>
          <p:cNvPr id="43" name="Oval 42">
            <a:extLst>
              <a:ext uri="{FF2B5EF4-FFF2-40B4-BE49-F238E27FC236}">
                <a16:creationId xmlns:a16="http://schemas.microsoft.com/office/drawing/2014/main" id="{78418A25-6EAC-4140-BFE6-284E1925B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60967" y="561316"/>
            <a:ext cx="3182112" cy="3182112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9" name="Picture 1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7D30FDD-7D8D-A845-80DA-AF9E781654C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3749" r="3" b="3"/>
          <a:stretch/>
        </p:blipFill>
        <p:spPr>
          <a:xfrm>
            <a:off x="5565723" y="711746"/>
            <a:ext cx="2852928" cy="2852928"/>
          </a:xfrm>
          <a:custGeom>
            <a:avLst/>
            <a:gdLst/>
            <a:ahLst/>
            <a:cxnLst/>
            <a:rect l="l" t="t" r="r" b="b"/>
            <a:pathLst>
              <a:path w="2852928" h="2852928">
                <a:moveTo>
                  <a:pt x="1426464" y="0"/>
                </a:moveTo>
                <a:cubicBezTo>
                  <a:pt x="2214278" y="0"/>
                  <a:pt x="2852928" y="638650"/>
                  <a:pt x="2852928" y="1426464"/>
                </a:cubicBezTo>
                <a:cubicBezTo>
                  <a:pt x="2852928" y="2214278"/>
                  <a:pt x="2214278" y="2852928"/>
                  <a:pt x="1426464" y="2852928"/>
                </a:cubicBezTo>
                <a:cubicBezTo>
                  <a:pt x="638650" y="2852928"/>
                  <a:pt x="0" y="2214278"/>
                  <a:pt x="0" y="1426464"/>
                </a:cubicBezTo>
                <a:cubicBezTo>
                  <a:pt x="0" y="638650"/>
                  <a:pt x="638650" y="0"/>
                  <a:pt x="1426464" y="0"/>
                </a:cubicBezTo>
                <a:close/>
              </a:path>
            </a:pathLst>
          </a:custGeom>
        </p:spPr>
      </p:pic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6B9D64DB-4D5C-4A91-B45F-F301E3174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2568" y="-4332"/>
            <a:ext cx="3439432" cy="3550083"/>
          </a:xfrm>
          <a:custGeom>
            <a:avLst/>
            <a:gdLst>
              <a:gd name="connsiteX0" fmla="*/ 115336 w 3439432"/>
              <a:gd name="connsiteY0" fmla="*/ 0 h 3550083"/>
              <a:gd name="connsiteX1" fmla="*/ 3439432 w 3439432"/>
              <a:gd name="connsiteY1" fmla="*/ 0 h 3550083"/>
              <a:gd name="connsiteX2" fmla="*/ 3439432 w 3439432"/>
              <a:gd name="connsiteY2" fmla="*/ 3462762 h 3550083"/>
              <a:gd name="connsiteX3" fmla="*/ 3318024 w 3439432"/>
              <a:gd name="connsiteY3" fmla="*/ 3493980 h 3550083"/>
              <a:gd name="connsiteX4" fmla="*/ 2761488 w 3439432"/>
              <a:gd name="connsiteY4" fmla="*/ 3550083 h 3550083"/>
              <a:gd name="connsiteX5" fmla="*/ 0 w 3439432"/>
              <a:gd name="connsiteY5" fmla="*/ 788595 h 3550083"/>
              <a:gd name="connsiteX6" fmla="*/ 70713 w 3439432"/>
              <a:gd name="connsiteY6" fmla="*/ 164949 h 3550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9432" h="3550083">
                <a:moveTo>
                  <a:pt x="115336" y="0"/>
                </a:moveTo>
                <a:lnTo>
                  <a:pt x="3439432" y="0"/>
                </a:lnTo>
                <a:lnTo>
                  <a:pt x="3439432" y="3462762"/>
                </a:lnTo>
                <a:lnTo>
                  <a:pt x="3318024" y="3493980"/>
                </a:lnTo>
                <a:cubicBezTo>
                  <a:pt x="3138258" y="3530765"/>
                  <a:pt x="2952129" y="3550083"/>
                  <a:pt x="2761488" y="3550083"/>
                </a:cubicBezTo>
                <a:cubicBezTo>
                  <a:pt x="1236360" y="3550083"/>
                  <a:pt x="0" y="2313723"/>
                  <a:pt x="0" y="788595"/>
                </a:cubicBezTo>
                <a:cubicBezTo>
                  <a:pt x="0" y="574124"/>
                  <a:pt x="24450" y="365364"/>
                  <a:pt x="70713" y="164949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8" name="Picture 27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B205DEB1-3A81-BE4B-95E6-E90D1FA4D3A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0008" r="5583" b="3"/>
          <a:stretch/>
        </p:blipFill>
        <p:spPr>
          <a:xfrm>
            <a:off x="8918761" y="-4331"/>
            <a:ext cx="3273238" cy="3383891"/>
          </a:xfrm>
          <a:custGeom>
            <a:avLst/>
            <a:gdLst/>
            <a:ahLst/>
            <a:cxnLst/>
            <a:rect l="l" t="t" r="r" b="b"/>
            <a:pathLst>
              <a:path w="3273238" h="3383891">
                <a:moveTo>
                  <a:pt x="122841" y="0"/>
                </a:moveTo>
                <a:lnTo>
                  <a:pt x="3273238" y="0"/>
                </a:lnTo>
                <a:lnTo>
                  <a:pt x="3273238" y="3291335"/>
                </a:lnTo>
                <a:lnTo>
                  <a:pt x="3118338" y="3331164"/>
                </a:lnTo>
                <a:cubicBezTo>
                  <a:pt x="2949390" y="3365736"/>
                  <a:pt x="2774463" y="3383891"/>
                  <a:pt x="2595295" y="3383891"/>
                </a:cubicBezTo>
                <a:cubicBezTo>
                  <a:pt x="1161953" y="3383891"/>
                  <a:pt x="0" y="2221938"/>
                  <a:pt x="0" y="788596"/>
                </a:cubicBezTo>
                <a:cubicBezTo>
                  <a:pt x="0" y="519845"/>
                  <a:pt x="40850" y="260634"/>
                  <a:pt x="116679" y="16835"/>
                </a:cubicBezTo>
                <a:close/>
              </a:path>
            </a:pathLst>
          </a:custGeom>
        </p:spPr>
      </p:pic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CB14CE1B-4BC5-4EF2-BE3D-05E4F580B3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99331" y="3907418"/>
            <a:ext cx="2992669" cy="2950582"/>
          </a:xfrm>
          <a:custGeom>
            <a:avLst/>
            <a:gdLst>
              <a:gd name="connsiteX0" fmla="*/ 2052140 w 2992669"/>
              <a:gd name="connsiteY0" fmla="*/ 0 h 2950582"/>
              <a:gd name="connsiteX1" fmla="*/ 2850926 w 2992669"/>
              <a:gd name="connsiteY1" fmla="*/ 161267 h 2950582"/>
              <a:gd name="connsiteX2" fmla="*/ 2992669 w 2992669"/>
              <a:gd name="connsiteY2" fmla="*/ 229549 h 2950582"/>
              <a:gd name="connsiteX3" fmla="*/ 2992669 w 2992669"/>
              <a:gd name="connsiteY3" fmla="*/ 2950582 h 2950582"/>
              <a:gd name="connsiteX4" fmla="*/ 209274 w 2992669"/>
              <a:gd name="connsiteY4" fmla="*/ 2950582 h 2950582"/>
              <a:gd name="connsiteX5" fmla="*/ 161267 w 2992669"/>
              <a:gd name="connsiteY5" fmla="*/ 2850926 h 2950582"/>
              <a:gd name="connsiteX6" fmla="*/ 0 w 2992669"/>
              <a:gd name="connsiteY6" fmla="*/ 2052140 h 2950582"/>
              <a:gd name="connsiteX7" fmla="*/ 2052140 w 2992669"/>
              <a:gd name="connsiteY7" fmla="*/ 0 h 2950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92669" h="2950582">
                <a:moveTo>
                  <a:pt x="2052140" y="0"/>
                </a:moveTo>
                <a:cubicBezTo>
                  <a:pt x="2335482" y="0"/>
                  <a:pt x="2605411" y="57424"/>
                  <a:pt x="2850926" y="161267"/>
                </a:cubicBezTo>
                <a:lnTo>
                  <a:pt x="2992669" y="229549"/>
                </a:lnTo>
                <a:lnTo>
                  <a:pt x="2992669" y="2950582"/>
                </a:lnTo>
                <a:lnTo>
                  <a:pt x="209274" y="2950582"/>
                </a:lnTo>
                <a:lnTo>
                  <a:pt x="161267" y="2850926"/>
                </a:lnTo>
                <a:cubicBezTo>
                  <a:pt x="57423" y="2605411"/>
                  <a:pt x="0" y="2335482"/>
                  <a:pt x="0" y="2052140"/>
                </a:cubicBezTo>
                <a:cubicBezTo>
                  <a:pt x="0" y="918774"/>
                  <a:pt x="918774" y="0"/>
                  <a:pt x="205214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2" name="Picture 21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C9DC609-AD2D-3C47-93DD-2AD3F33CEC0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42901" r="-2" b="-2"/>
          <a:stretch/>
        </p:blipFill>
        <p:spPr>
          <a:xfrm>
            <a:off x="9363238" y="4071322"/>
            <a:ext cx="2828765" cy="2786678"/>
          </a:xfrm>
          <a:custGeom>
            <a:avLst/>
            <a:gdLst/>
            <a:ahLst/>
            <a:cxnLst/>
            <a:rect l="l" t="t" r="r" b="b"/>
            <a:pathLst>
              <a:path w="2828765" h="2786678">
                <a:moveTo>
                  <a:pt x="1888236" y="0"/>
                </a:moveTo>
                <a:cubicBezTo>
                  <a:pt x="2214125" y="0"/>
                  <a:pt x="2520731" y="82558"/>
                  <a:pt x="2788281" y="227900"/>
                </a:cubicBezTo>
                <a:lnTo>
                  <a:pt x="2828765" y="252495"/>
                </a:lnTo>
                <a:lnTo>
                  <a:pt x="2828765" y="2786678"/>
                </a:lnTo>
                <a:lnTo>
                  <a:pt x="227128" y="2786678"/>
                </a:lnTo>
                <a:lnTo>
                  <a:pt x="148387" y="2623223"/>
                </a:lnTo>
                <a:cubicBezTo>
                  <a:pt x="52837" y="2397318"/>
                  <a:pt x="0" y="2148947"/>
                  <a:pt x="0" y="1888236"/>
                </a:cubicBezTo>
                <a:cubicBezTo>
                  <a:pt x="0" y="845392"/>
                  <a:pt x="845392" y="0"/>
                  <a:pt x="1888236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0519580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3EB774-4F68-C848-B474-1140C77CD3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dirty="0">
                <a:solidFill>
                  <a:srgbClr val="FFFFFF"/>
                </a:solidFill>
              </a:rPr>
              <a:t>Business Model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Content Placeholder 8" descr="Diagram&#10;&#10;Description automatically generated">
            <a:extLst>
              <a:ext uri="{FF2B5EF4-FFF2-40B4-BE49-F238E27FC236}">
                <a16:creationId xmlns:a16="http://schemas.microsoft.com/office/drawing/2014/main" id="{C982B2DF-A2AD-764E-9AFE-EB9DB582CF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45073" y="3054837"/>
            <a:ext cx="5455917" cy="2741598"/>
          </a:xfrm>
          <a:prstGeom prst="rect">
            <a:avLst/>
          </a:prstGeom>
        </p:spPr>
      </p:pic>
      <p:pic>
        <p:nvPicPr>
          <p:cNvPr id="14" name="Picture 13" descr="Chart, diagram, bubble chart&#10;&#10;Description automatically generated">
            <a:extLst>
              <a:ext uri="{FF2B5EF4-FFF2-40B4-BE49-F238E27FC236}">
                <a16:creationId xmlns:a16="http://schemas.microsoft.com/office/drawing/2014/main" id="{F3F4DC56-EC5B-894E-B17B-18E0B0FB4C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5838" y="2477114"/>
            <a:ext cx="4425749" cy="3992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0308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6697</TotalTime>
  <Words>303</Words>
  <Application>Microsoft Macintosh PowerPoint</Application>
  <PresentationFormat>Widescreen</PresentationFormat>
  <Paragraphs>99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Online Music Classes</vt:lpstr>
      <vt:lpstr>PROBLEMS</vt:lpstr>
      <vt:lpstr> SOLUTION</vt:lpstr>
      <vt:lpstr>MARKETPLACE’S NEED</vt:lpstr>
      <vt:lpstr>SERVICES</vt:lpstr>
      <vt:lpstr>MARKET VALIDATION</vt:lpstr>
      <vt:lpstr>Market Size</vt:lpstr>
      <vt:lpstr>PRODUCT DEMO</vt:lpstr>
      <vt:lpstr>Business Model</vt:lpstr>
      <vt:lpstr>Marketing Strategy</vt:lpstr>
      <vt:lpstr>Competition and competitive advantages</vt:lpstr>
      <vt:lpstr>Team</vt:lpstr>
      <vt:lpstr>Student’s Standpoint</vt:lpstr>
      <vt:lpstr>Insights of KPI Dashboard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Online Music Classes</dc:title>
  <dc:creator>Tanishqa Gupta</dc:creator>
  <cp:lastModifiedBy>Tanishqa Gupta</cp:lastModifiedBy>
  <cp:revision>41</cp:revision>
  <dcterms:created xsi:type="dcterms:W3CDTF">2021-02-22T12:37:21Z</dcterms:created>
  <dcterms:modified xsi:type="dcterms:W3CDTF">2021-03-06T04:57:35Z</dcterms:modified>
</cp:coreProperties>
</file>